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784" r:id="rId2"/>
    <p:sldMasterId id="2147483794" r:id="rId3"/>
  </p:sldMasterIdLst>
  <p:notesMasterIdLst>
    <p:notesMasterId r:id="rId22"/>
  </p:notesMasterIdLst>
  <p:handoutMasterIdLst>
    <p:handoutMasterId r:id="rId23"/>
  </p:handoutMasterIdLst>
  <p:sldIdLst>
    <p:sldId id="258" r:id="rId4"/>
    <p:sldId id="141168217" r:id="rId5"/>
    <p:sldId id="4030" r:id="rId6"/>
    <p:sldId id="9794" r:id="rId7"/>
    <p:sldId id="9796" r:id="rId8"/>
    <p:sldId id="9797" r:id="rId9"/>
    <p:sldId id="541" r:id="rId10"/>
    <p:sldId id="9798" r:id="rId11"/>
    <p:sldId id="9795" r:id="rId12"/>
    <p:sldId id="543" r:id="rId13"/>
    <p:sldId id="141168218" r:id="rId14"/>
    <p:sldId id="141168219" r:id="rId15"/>
    <p:sldId id="375" r:id="rId16"/>
    <p:sldId id="381" r:id="rId17"/>
    <p:sldId id="9800" r:id="rId18"/>
    <p:sldId id="376" r:id="rId19"/>
    <p:sldId id="387" r:id="rId20"/>
    <p:sldId id="385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050"/>
    <a:srgbClr val="92D050"/>
    <a:srgbClr val="7878DE"/>
    <a:srgbClr val="FFCC66"/>
    <a:srgbClr val="66CCFF"/>
    <a:srgbClr val="FFCCCC"/>
    <a:srgbClr val="C4E59F"/>
    <a:srgbClr val="FFF1C5"/>
    <a:srgbClr val="FFCCFF"/>
    <a:srgbClr val="EB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94694"/>
  </p:normalViewPr>
  <p:slideViewPr>
    <p:cSldViewPr snapToGrid="0">
      <p:cViewPr varScale="1">
        <p:scale>
          <a:sx n="81" d="100"/>
          <a:sy n="81" d="100"/>
        </p:scale>
        <p:origin x="13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-1712" y="48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IBM Analytics</a:t>
            </a:r>
            <a:br>
              <a:rPr lang="en-US" sz="1200"/>
            </a:br>
            <a:r>
              <a:rPr lang="en-US"/>
              <a:t>© 2015 IBM Corporation</a:t>
            </a:r>
            <a:endParaRPr lang="en-US" sz="1200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34" charset="-128"/>
              </a:defRPr>
            </a:lvl1pPr>
          </a:lstStyle>
          <a:p>
            <a:pPr>
              <a:defRPr/>
            </a:pPr>
            <a:fld id="{0FBC6C30-D0FC-4F23-8609-A2AC3877EF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16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/>
              <a:t>IBM Analytics</a:t>
            </a:r>
            <a:br>
              <a:rPr lang="en-US" sz="1200"/>
            </a:br>
            <a:r>
              <a:rPr lang="en-US"/>
              <a:t>© 2015 IBM Corporation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34" charset="-128"/>
              </a:defRPr>
            </a:lvl1pPr>
          </a:lstStyle>
          <a:p>
            <a:pPr>
              <a:defRPr/>
            </a:pPr>
            <a:fld id="{877E5A26-2CCC-4FDA-BA3F-71A41E9898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8606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/>
              <a:t>IBM Big Data &amp; Analytics</a:t>
            </a:r>
            <a:br>
              <a:rPr lang="en-US" altLang="en-US" sz="1200"/>
            </a:br>
            <a:r>
              <a:rPr lang="en-US" altLang="en-US"/>
              <a:t>© 2014 IBM Corporation</a:t>
            </a:r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9196926-F3DC-4A97-83DC-E30F133C73FD}" type="slidenum">
              <a:rPr lang="en-US" altLang="en-US" smtClean="0"/>
              <a:pPr eaLnBrk="1" hangingPunct="1"/>
              <a:t>1</a:t>
            </a:fld>
            <a:endParaRPr lang="en-US" altLang="en-US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 dirty="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88038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 dirty="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105089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96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0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88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70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20742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93611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 dirty="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285456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1000">
                <a:latin typeface="Arial" pitchFamily="34" charset="0"/>
              </a:rPr>
              <a:t>Success…and then use case with it …..</a:t>
            </a:r>
          </a:p>
        </p:txBody>
      </p:sp>
    </p:spTree>
    <p:extLst>
      <p:ext uri="{BB962C8B-B14F-4D97-AF65-F5344CB8AC3E}">
        <p14:creationId xmlns:p14="http://schemas.microsoft.com/office/powerpoint/2010/main" val="211687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bm_sp_lockup_western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511175"/>
            <a:ext cx="10604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260350" y="906463"/>
            <a:ext cx="862171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5946775" y="6481763"/>
            <a:ext cx="305435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r">
              <a:defRPr/>
            </a:pPr>
            <a:r>
              <a:rPr lang="en-US" sz="900" dirty="0">
                <a:ea typeface="ＭＳ Ｐゴシック" pitchFamily="34" charset="-128"/>
              </a:rPr>
              <a:t>© 2019</a:t>
            </a:r>
            <a:r>
              <a:rPr lang="en-US" sz="900" baseline="0" dirty="0">
                <a:ea typeface="ＭＳ Ｐゴシック" pitchFamily="34" charset="-128"/>
              </a:rPr>
              <a:t> </a:t>
            </a:r>
            <a:r>
              <a:rPr lang="en-US" sz="900" dirty="0">
                <a:ea typeface="ＭＳ Ｐゴシック" pitchFamily="34" charset="-128"/>
              </a:rPr>
              <a:t> IBM Corporation</a:t>
            </a:r>
          </a:p>
        </p:txBody>
      </p:sp>
      <p:pic>
        <p:nvPicPr>
          <p:cNvPr id="7" name="Picture 12" descr="BDA_PPT_color_4x3_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3683000"/>
            <a:ext cx="863123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3" y="2343150"/>
            <a:ext cx="8181975" cy="1077913"/>
          </a:xfrm>
        </p:spPr>
        <p:txBody>
          <a:bodyPr anchor="b"/>
          <a:lstStyle>
            <a:lvl1pPr>
              <a:defRPr sz="35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9238" y="917575"/>
            <a:ext cx="4805362" cy="492125"/>
          </a:xfrm>
        </p:spPr>
        <p:txBody>
          <a:bodyPr anchor="b"/>
          <a:lstStyle>
            <a:lvl1pPr marL="0" indent="0">
              <a:buFont typeface="Wingdings" charset="0"/>
              <a:buNone/>
              <a:defRPr sz="11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5FFEFD8-C9F9-4B24-ADB0-D001EB16A1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675" y="398463"/>
            <a:ext cx="48053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None/>
              <a:defRPr sz="11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51593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80486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30338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1764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6336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0908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5480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b="1" kern="0" dirty="0"/>
              <a:t>Data and AI Expert Lab</a:t>
            </a:r>
          </a:p>
        </p:txBody>
      </p:sp>
    </p:spTree>
    <p:extLst>
      <p:ext uri="{BB962C8B-B14F-4D97-AF65-F5344CB8AC3E}">
        <p14:creationId xmlns:p14="http://schemas.microsoft.com/office/powerpoint/2010/main" val="257837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0705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5438" y="593725"/>
            <a:ext cx="2135187" cy="5775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5113" y="593725"/>
            <a:ext cx="6257925" cy="5775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4531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31242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 rot="10800000">
            <a:off x="-5554" y="3126930"/>
            <a:ext cx="9144000" cy="3657600"/>
          </a:xfrm>
          <a:prstGeom prst="rect">
            <a:avLst/>
          </a:prstGeom>
          <a:gradFill>
            <a:gsLst>
              <a:gs pos="34000">
                <a:srgbClr val="FFFFFF">
                  <a:alpha val="50000"/>
                </a:srgbClr>
              </a:gs>
              <a:gs pos="100000">
                <a:srgbClr val="FFFFFF"/>
              </a:gs>
              <a:gs pos="4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94" tIns="40798" rIns="81594" bIns="40798"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6606273"/>
            <a:ext cx="9144000" cy="251729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379" tIns="16062" rIns="32126" bIns="16062" anchor="b">
            <a:spAutoFit/>
          </a:bodyPr>
          <a:lstStyle/>
          <a:p>
            <a:pPr defTabSz="81599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25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2133600"/>
            <a:ext cx="7772400" cy="2133600"/>
          </a:xfrm>
          <a:ln w="9525">
            <a:noFill/>
          </a:ln>
          <a:extLst>
            <a:ext uri="{91240B29-F687-4f45-9708-019B960494DF}">
              <a14:hiddenLine xmlns:a14="http://schemas.microsoft.com/office/drawing/2010/main" xmlns="" w="19050" algn="ctr">
                <a:solidFill>
                  <a:srgbClr val="000099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315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Unit Name</a:t>
            </a: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85800" y="3886200"/>
            <a:ext cx="6400800" cy="4572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777777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213498"/>
            <a:ext cx="8305800" cy="251729"/>
          </a:xfrm>
          <a:prstGeom prst="rect">
            <a:avLst/>
          </a:prstGeom>
          <a:solidFill>
            <a:srgbClr val="4F81BD"/>
          </a:solidFill>
          <a:ln w="9525">
            <a:noFill/>
            <a:miter lim="800000"/>
            <a:headEnd/>
            <a:tailEnd/>
          </a:ln>
        </p:spPr>
        <p:txBody>
          <a:bodyPr wrap="square" lIns="96379" tIns="16062" rIns="32126" bIns="16062" anchor="b">
            <a:spAutoFit/>
          </a:bodyPr>
          <a:lstStyle/>
          <a:p>
            <a:pPr defTabSz="81599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25" b="1" ker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rPr>
              <a:t>IBM Analytics</a:t>
            </a:r>
            <a:endParaRPr lang="en-US" sz="1425" kern="0" dirty="0">
              <a:solidFill>
                <a:prstClr val="whit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5249" y="176681"/>
            <a:ext cx="630239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6629400"/>
            <a:ext cx="2514600" cy="228600"/>
          </a:xfrm>
          <a:prstGeom prst="rect">
            <a:avLst/>
          </a:prstGeom>
          <a:ln/>
        </p:spPr>
        <p:txBody>
          <a:bodyPr/>
          <a:lstStyle>
            <a:lvl1pPr>
              <a:defRPr sz="75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Page </a:t>
            </a:r>
            <a:fld id="{68C84B11-9EBE-4E5C-B462-549C9216BA5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56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6629400"/>
            <a:ext cx="2514600" cy="228600"/>
          </a:xfrm>
          <a:prstGeom prst="rect">
            <a:avLst/>
          </a:prstGeom>
          <a:ln/>
        </p:spPr>
        <p:txBody>
          <a:bodyPr/>
          <a:lstStyle>
            <a:lvl1pPr>
              <a:defRPr sz="75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68C84B11-9EBE-4E5C-B462-549C9216BA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47800"/>
            <a:ext cx="4267200" cy="5257800"/>
          </a:xfrm>
        </p:spPr>
        <p:txBody>
          <a:bodyPr/>
          <a:lstStyle>
            <a:lvl1pPr>
              <a:defRPr sz="2475"/>
            </a:lvl1pPr>
            <a:lvl2pPr>
              <a:defRPr sz="2100"/>
            </a:lvl2pPr>
            <a:lvl3pPr>
              <a:defRPr sz="180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267200" cy="5257800"/>
          </a:xfrm>
        </p:spPr>
        <p:txBody>
          <a:bodyPr/>
          <a:lstStyle>
            <a:lvl1pPr>
              <a:defRPr sz="2475"/>
            </a:lvl1pPr>
            <a:lvl2pPr>
              <a:defRPr sz="2100"/>
            </a:lvl2pPr>
            <a:lvl3pPr>
              <a:defRPr sz="1800"/>
            </a:lvl3pPr>
            <a:lvl4pPr>
              <a:defRPr sz="1650"/>
            </a:lvl4pPr>
            <a:lvl5pPr>
              <a:defRPr sz="1650"/>
            </a:lvl5pPr>
            <a:lvl6pPr>
              <a:defRPr sz="1650"/>
            </a:lvl6pPr>
            <a:lvl7pPr>
              <a:defRPr sz="1650"/>
            </a:lvl7pPr>
            <a:lvl8pPr>
              <a:defRPr sz="1650"/>
            </a:lvl8pPr>
            <a:lvl9pPr>
              <a:defRPr sz="16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6629400"/>
            <a:ext cx="2514600" cy="22860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 Page </a:t>
            </a:r>
            <a:fld id="{88758602-715F-477B-8F91-1EF873F6A5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12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999" indent="0">
              <a:buNone/>
              <a:defRPr sz="1800" b="1"/>
            </a:lvl2pPr>
            <a:lvl3pPr marL="815994" indent="0">
              <a:buNone/>
              <a:defRPr sz="1650" b="1"/>
            </a:lvl3pPr>
            <a:lvl4pPr marL="1223997" indent="0">
              <a:buNone/>
              <a:defRPr sz="1425" b="1"/>
            </a:lvl4pPr>
            <a:lvl5pPr marL="1631993" indent="0">
              <a:buNone/>
              <a:defRPr sz="1425" b="1"/>
            </a:lvl5pPr>
            <a:lvl6pPr marL="2039990" indent="0">
              <a:buNone/>
              <a:defRPr sz="1425" b="1"/>
            </a:lvl6pPr>
            <a:lvl7pPr marL="2447992" indent="0">
              <a:buNone/>
              <a:defRPr sz="1425" b="1"/>
            </a:lvl7pPr>
            <a:lvl8pPr marL="2855984" indent="0">
              <a:buNone/>
              <a:defRPr sz="1425" b="1"/>
            </a:lvl8pPr>
            <a:lvl9pPr marL="3263985" indent="0">
              <a:buNone/>
              <a:defRPr sz="14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5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999" indent="0">
              <a:buNone/>
              <a:defRPr sz="1800" b="1"/>
            </a:lvl2pPr>
            <a:lvl3pPr marL="815994" indent="0">
              <a:buNone/>
              <a:defRPr sz="1650" b="1"/>
            </a:lvl3pPr>
            <a:lvl4pPr marL="1223997" indent="0">
              <a:buNone/>
              <a:defRPr sz="1425" b="1"/>
            </a:lvl4pPr>
            <a:lvl5pPr marL="1631993" indent="0">
              <a:buNone/>
              <a:defRPr sz="1425" b="1"/>
            </a:lvl5pPr>
            <a:lvl6pPr marL="2039990" indent="0">
              <a:buNone/>
              <a:defRPr sz="1425" b="1"/>
            </a:lvl6pPr>
            <a:lvl7pPr marL="2447992" indent="0">
              <a:buNone/>
              <a:defRPr sz="1425" b="1"/>
            </a:lvl7pPr>
            <a:lvl8pPr marL="2855984" indent="0">
              <a:buNone/>
              <a:defRPr sz="1425" b="1"/>
            </a:lvl8pPr>
            <a:lvl9pPr marL="3263985" indent="0">
              <a:buNone/>
              <a:defRPr sz="14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5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6629400"/>
            <a:ext cx="2514600" cy="22860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 Page </a:t>
            </a:r>
            <a:fld id="{4B85CF97-16BF-4258-98E5-D9199067687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98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49995" y="6629400"/>
            <a:ext cx="2514600" cy="22860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 Page </a:t>
            </a:r>
            <a:fld id="{A66A312A-7121-4454-A8A7-F41F8FB0817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73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629400" y="6628653"/>
            <a:ext cx="2514600" cy="228600"/>
          </a:xfrm>
          <a:prstGeom prst="rect">
            <a:avLst/>
          </a:prstGeom>
          <a:ln/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750" b="1" kern="120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r>
              <a:rPr dirty="0"/>
              <a:t> Page </a:t>
            </a:r>
            <a:fld id="{97A5CCFD-3C07-4047-8685-DA57F259C48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5810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5" y="151236"/>
            <a:ext cx="8109155" cy="503239"/>
          </a:xfrm>
        </p:spPr>
        <p:txBody>
          <a:bodyPr>
            <a:noAutofit/>
          </a:bodyPr>
          <a:lstStyle>
            <a:lvl1pPr>
              <a:defRPr sz="1575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7543800" cy="4724400"/>
          </a:xfrm>
          <a:prstGeom prst="rect">
            <a:avLst/>
          </a:prstGeom>
        </p:spPr>
        <p:txBody>
          <a:bodyPr/>
          <a:lstStyle>
            <a:lvl1pPr>
              <a:spcBef>
                <a:spcPts val="675"/>
              </a:spcBef>
              <a:defRPr sz="1050"/>
            </a:lvl1pPr>
            <a:lvl2pPr>
              <a:defRPr sz="900"/>
            </a:lvl2pPr>
            <a:lvl3pPr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214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60700" y="268817"/>
            <a:ext cx="506711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73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73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8726490" y="6641977"/>
            <a:ext cx="331787" cy="92333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8FEEC5B8-FD52-4EF4-B2E8-513827042EA6}" type="slidenum">
              <a:rPr lang="en-US" altLang="en-US" sz="600" smtClean="0">
                <a:solidFill>
                  <a:srgbClr val="000000"/>
                </a:solidFill>
                <a:ea typeface="MS PGothic" panose="020B0600070205080204" pitchFamily="34" charset="-128"/>
              </a:rPr>
              <a:pPr eaLnBrk="1" hangingPunct="1">
                <a:defRPr/>
              </a:pPr>
              <a:t>‹#›</a:t>
            </a:fld>
            <a:endParaRPr lang="en-US" altLang="en-US" sz="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7" name="Picture 9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>
            <a:fillRect/>
          </a:stretch>
        </p:blipFill>
        <p:spPr bwMode="auto">
          <a:xfrm>
            <a:off x="236539" y="6205540"/>
            <a:ext cx="5984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2900" y="594566"/>
            <a:ext cx="77724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450"/>
              </a:spcBef>
              <a:buNone/>
              <a:defRPr sz="18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14959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192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71709"/>
            <a:ext cx="41148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6273801"/>
            <a:ext cx="521589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6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8310880" cy="552704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721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4986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4986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95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0418"/>
            <a:ext cx="41148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072640"/>
            <a:ext cx="41148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711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0418"/>
            <a:ext cx="4114800" cy="1338409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072640"/>
            <a:ext cx="41148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39059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3570"/>
            <a:ext cx="8686800" cy="5964767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4821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5187462" cy="6027740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62879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1"/>
            <a:ext cx="41148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658368"/>
            <a:ext cx="4114800" cy="559964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7419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0985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499618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499618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153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64008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57960"/>
            <a:ext cx="4114800" cy="47862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57962"/>
            <a:ext cx="4114800" cy="47862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4889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327359"/>
            <a:ext cx="4114800" cy="49168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88866"/>
            <a:ext cx="41148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70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64008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57960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57960"/>
            <a:ext cx="1828800" cy="478620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457960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457960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34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41148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63040"/>
            <a:ext cx="4114800" cy="478112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2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63040"/>
            <a:ext cx="1828800" cy="478112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463040"/>
            <a:ext cx="1828800" cy="478112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640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7696"/>
            <a:ext cx="41148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63042"/>
            <a:ext cx="18288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463042"/>
            <a:ext cx="18288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72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7696"/>
            <a:ext cx="41148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9618"/>
            <a:ext cx="41148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520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52763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4626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99371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43842"/>
            <a:ext cx="4114800" cy="40004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63041"/>
            <a:ext cx="41148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67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873250"/>
            <a:ext cx="4194175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3275" y="1873250"/>
            <a:ext cx="4195763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857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4572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60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3429000"/>
            <a:ext cx="2286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3429000"/>
            <a:ext cx="228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3429000"/>
            <a:ext cx="2285997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2286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41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781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2286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780252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339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463042"/>
            <a:ext cx="18288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57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88652"/>
            <a:ext cx="18288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889001"/>
            <a:ext cx="64008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087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88652"/>
            <a:ext cx="18288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884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63040"/>
            <a:ext cx="18288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99616"/>
            <a:ext cx="18288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292077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63040"/>
            <a:ext cx="18288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88017"/>
            <a:ext cx="18288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402080"/>
            <a:ext cx="4215008" cy="4608576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68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75792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56033"/>
            <a:ext cx="1828800" cy="587866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300568"/>
            <a:ext cx="64008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806774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49996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197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5240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2790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914868"/>
            <a:ext cx="129209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7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45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89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4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22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34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5113" y="593725"/>
            <a:ext cx="8545512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873250"/>
            <a:ext cx="85423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258763" y="549275"/>
            <a:ext cx="86201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5934075" y="6481763"/>
            <a:ext cx="305435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r">
              <a:defRPr/>
            </a:pPr>
            <a:r>
              <a:rPr lang="en-US" sz="900" dirty="0">
                <a:ea typeface="ＭＳ Ｐゴシック" pitchFamily="34" charset="-128"/>
              </a:rPr>
              <a:t>© 2019</a:t>
            </a:r>
            <a:r>
              <a:rPr lang="en-US" sz="900" baseline="0" dirty="0">
                <a:ea typeface="ＭＳ Ｐゴシック" pitchFamily="34" charset="-128"/>
              </a:rPr>
              <a:t> </a:t>
            </a:r>
            <a:r>
              <a:rPr lang="en-US" sz="900" dirty="0">
                <a:ea typeface="ＭＳ Ｐゴシック" pitchFamily="34" charset="-128"/>
              </a:rPr>
              <a:t> IBM Corporation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190500" y="6456363"/>
            <a:ext cx="552450" cy="2476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pPr>
              <a:defRPr/>
            </a:pPr>
            <a:fld id="{57059741-C914-49EE-A540-1EBF0EFE0800}" type="slidenum">
              <a:rPr lang="en-US" sz="1000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sz="1000" dirty="0">
              <a:ea typeface="ＭＳ Ｐゴシック" pitchFamily="34" charset="-128"/>
            </a:endParaRPr>
          </a:p>
        </p:txBody>
      </p:sp>
      <p:pic>
        <p:nvPicPr>
          <p:cNvPr id="1031" name="Picture 7" descr="ibm_sp_lockup_western-0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150813"/>
            <a:ext cx="10604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23428E8-9563-493D-9D81-1311F133D6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87326" y="57150"/>
            <a:ext cx="480536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charset="0"/>
              <a:buNone/>
              <a:defRPr sz="11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51593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80486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30338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1764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6336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0908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5480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b="1" kern="0" dirty="0"/>
              <a:t>Data and AI Expert Lab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515938" indent="-225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Symbol" pitchFamily="18" charset="2"/>
        <a:buChar char="-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804863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MS PGothic" pitchFamily="34" charset="-128"/>
        </a:defRPr>
      </a:lvl3pPr>
      <a:lvl4pPr marL="1430338" indent="-1762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MS PGothic" pitchFamily="34" charset="-128"/>
        </a:defRPr>
      </a:lvl4pPr>
      <a:lvl5pPr marL="1719263" indent="-79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MS PGothic" pitchFamily="34" charset="-128"/>
        </a:defRPr>
      </a:lvl5pPr>
      <a:lvl6pPr marL="21764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6pPr>
      <a:lvl7pPr marL="26336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7pPr>
      <a:lvl8pPr marL="30908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8pPr>
      <a:lvl9pPr marL="3548063" indent="-7938" algn="l" rtl="0" fontAlgn="base"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9995" y="6629400"/>
            <a:ext cx="2514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792" tIns="54397" rIns="108792" bIns="54397" numCol="1" anchor="t" anchorCtr="0" compatLnSpc="1">
            <a:prstTxWarp prst="textNoShape">
              <a:avLst/>
            </a:prstTxWarp>
          </a:bodyPr>
          <a:lstStyle>
            <a:lvl1pPr algn="r">
              <a:defRPr sz="750" b="1">
                <a:solidFill>
                  <a:srgbClr val="0070C0"/>
                </a:solidFill>
                <a:latin typeface="Calibri" panose="020F0502020204030204" pitchFamily="34" charset="0"/>
                <a:cs typeface="Arial" charset="0"/>
              </a:defRPr>
            </a:lvl1pPr>
          </a:lstStyle>
          <a:p>
            <a:pPr eaLnBrk="1" hangingPunct="1">
              <a:defRPr/>
            </a:pPr>
            <a:r>
              <a:rPr lang="en-US" dirty="0"/>
              <a:t>Page </a:t>
            </a:r>
            <a:fld id="{0801595C-E28C-40DB-986D-F3A4F1789777}" type="slidenum">
              <a:rPr lang="en-US" smtClean="0"/>
              <a:pPr eaLnBrk="1" hangingPunct="1"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944262" y="161154"/>
            <a:ext cx="7239000" cy="342900"/>
          </a:xfrm>
          <a:prstGeom prst="rect">
            <a:avLst/>
          </a:prstGeom>
          <a:noFill/>
          <a:ln w="1270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1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362" y="833052"/>
            <a:ext cx="86868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792" tIns="54397" rIns="108792" bIns="54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1" name="Picture 46" descr="blue-tri-color-logo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382000" y="204810"/>
            <a:ext cx="630239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641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500" b="1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5pPr>
      <a:lvl6pPr marL="407999" algn="ctr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6pPr>
      <a:lvl7pPr marL="815994" algn="ctr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7pPr>
      <a:lvl8pPr marL="1223997" algn="ctr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8pPr>
      <a:lvl9pPr marL="1631993" algn="ctr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5999" indent="-305999" algn="l" rtl="0" eaLnBrk="0" fontAlgn="base" hangingPunct="0">
        <a:spcBef>
          <a:spcPct val="20000"/>
        </a:spcBef>
        <a:spcAft>
          <a:spcPct val="0"/>
        </a:spcAft>
        <a:buChar char="•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63000" indent="-254998" algn="l" rtl="0" eaLnBrk="0" fontAlgn="base" hangingPunct="0">
        <a:spcBef>
          <a:spcPct val="20000"/>
        </a:spcBef>
        <a:spcAft>
          <a:spcPct val="0"/>
        </a:spcAft>
        <a:buChar char="–"/>
        <a:defRPr sz="1725">
          <a:solidFill>
            <a:schemeClr val="tx1"/>
          </a:solidFill>
          <a:latin typeface="+mn-lt"/>
          <a:cs typeface="+mn-cs"/>
        </a:defRPr>
      </a:lvl2pPr>
      <a:lvl3pPr marL="1019990" indent="-203998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cs typeface="+mn-cs"/>
        </a:defRPr>
      </a:lvl3pPr>
      <a:lvl4pPr marL="1427993" indent="-203998" algn="l" rtl="0" eaLnBrk="0" fontAlgn="base" hangingPunct="0">
        <a:spcBef>
          <a:spcPct val="20000"/>
        </a:spcBef>
        <a:spcAft>
          <a:spcPct val="0"/>
        </a:spcAft>
        <a:buChar char="–"/>
        <a:defRPr sz="1275">
          <a:solidFill>
            <a:schemeClr val="tx1"/>
          </a:solidFill>
          <a:latin typeface="+mn-lt"/>
          <a:cs typeface="+mn-cs"/>
        </a:defRPr>
      </a:lvl4pPr>
      <a:lvl5pPr marL="1835990" indent="-203998" algn="l" rtl="0" eaLnBrk="0" fontAlgn="base" hangingPunct="0">
        <a:spcBef>
          <a:spcPct val="20000"/>
        </a:spcBef>
        <a:spcAft>
          <a:spcPct val="0"/>
        </a:spcAft>
        <a:buChar char="»"/>
        <a:defRPr sz="1275">
          <a:solidFill>
            <a:schemeClr val="tx1"/>
          </a:solidFill>
          <a:latin typeface="+mn-lt"/>
          <a:cs typeface="+mn-cs"/>
        </a:defRPr>
      </a:lvl5pPr>
      <a:lvl6pPr marL="2243987" indent="-20399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6pPr>
      <a:lvl7pPr marL="2651988" indent="-20399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7pPr>
      <a:lvl8pPr marL="3059985" indent="-20399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8pPr>
      <a:lvl9pPr marL="3467983" indent="-203998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7999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5994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3997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1993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39990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7992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5984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85" algn="l" defTabSz="815994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68226"/>
            <a:ext cx="41148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256034"/>
            <a:ext cx="41148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6435307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783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685783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6435307"/>
            <a:ext cx="64008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685783"/>
            <a:r>
              <a:rPr lang="en-US">
                <a:solidFill>
                  <a:srgbClr val="FFFFFF"/>
                </a:solidFill>
              </a:rPr>
              <a:t>Think 2018 / DOC 8110 / March 19,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7707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1" r:id="rId3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yibm.ibm.com/products-services/containerlibr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com/container-platform/3.11/install/prerequisites.html#system-requiremen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bm.com/support/producthub/icpdata/docs/content/SSQNUZ_current/cpd/install/instal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2DB6B3"/>
              </a:buClr>
              <a:buFont typeface="Wingdings" pitchFamily="2" charset="2"/>
              <a:buNone/>
            </a:pPr>
            <a:r>
              <a:rPr lang="en-US" altLang="en-US" dirty="0">
                <a:sym typeface="Arial" pitchFamily="34" charset="0"/>
              </a:rPr>
              <a:t>Nov 2019</a:t>
            </a:r>
            <a:endParaRPr lang="en-US" altLang="en-US" dirty="0"/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9238" y="2077452"/>
            <a:ext cx="8669337" cy="1077913"/>
          </a:xfrm>
        </p:spPr>
        <p:txBody>
          <a:bodyPr/>
          <a:lstStyle/>
          <a:p>
            <a:pPr algn="ctr" eaLnBrk="1" hangingPunct="1"/>
            <a:r>
              <a:rPr lang="en-US" altLang="en-US" sz="3200" b="1" dirty="0"/>
              <a:t>Cloud Pak For Data</a:t>
            </a:r>
            <a:br>
              <a:rPr lang="en-US" altLang="en-US" sz="3200" b="1" dirty="0"/>
            </a:br>
            <a:r>
              <a:rPr lang="en-US" altLang="en-US" sz="3200" b="1" dirty="0"/>
              <a:t>Install Prep</a:t>
            </a:r>
            <a:br>
              <a:rPr lang="en-US" altLang="en-US" sz="3200" b="1" dirty="0"/>
            </a:br>
            <a:br>
              <a:rPr lang="en-US" altLang="en-US" sz="3200" b="1" dirty="0"/>
            </a:br>
            <a:r>
              <a:rPr lang="en-US" altLang="en-US" sz="2400" b="1" dirty="0"/>
              <a:t>IBM Data and AI Expert Lab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175419" y="656798"/>
            <a:ext cx="8319542" cy="660400"/>
          </a:xfrm>
        </p:spPr>
        <p:txBody>
          <a:bodyPr/>
          <a:lstStyle/>
          <a:p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System requirement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30F803-A998-1340-84BF-F2A84F7E7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8131"/>
              </p:ext>
            </p:extLst>
          </p:nvPr>
        </p:nvGraphicFramePr>
        <p:xfrm>
          <a:off x="254432" y="1038514"/>
          <a:ext cx="8635135" cy="5576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606">
                  <a:extLst>
                    <a:ext uri="{9D8B030D-6E8A-4147-A177-3AD203B41FA5}">
                      <a16:colId xmlns:a16="http://schemas.microsoft.com/office/drawing/2014/main" val="4046137225"/>
                    </a:ext>
                  </a:extLst>
                </a:gridCol>
                <a:gridCol w="6733529">
                  <a:extLst>
                    <a:ext uri="{9D8B030D-6E8A-4147-A177-3AD203B41FA5}">
                      <a16:colId xmlns:a16="http://schemas.microsoft.com/office/drawing/2014/main" val="879795851"/>
                    </a:ext>
                  </a:extLst>
                </a:gridCol>
              </a:tblGrid>
              <a:tr h="50262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Items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Requirement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27963527"/>
                  </a:ext>
                </a:extLst>
              </a:tr>
              <a:tr h="33922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OS version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Redhat</a:t>
                      </a:r>
                      <a:r>
                        <a:rPr lang="en-US" sz="1100" dirty="0"/>
                        <a:t> 7.6+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0853521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SELINUX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enforcing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822246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/>
                        <a:t>OS level file systems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Use XFS filesystem with </a:t>
                      </a:r>
                      <a:r>
                        <a:rPr lang="en-US" sz="1100" dirty="0" err="1"/>
                        <a:t>ftype</a:t>
                      </a:r>
                      <a:r>
                        <a:rPr lang="en-US" sz="1100" dirty="0"/>
                        <a:t>=1  flag set 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Make NFS with flags ( </a:t>
                      </a:r>
                      <a:r>
                        <a:rPr lang="en-US" sz="1100" dirty="0" err="1"/>
                        <a:t>rw,no_root_squash</a:t>
                      </a:r>
                      <a:r>
                        <a:rPr lang="en-US" sz="11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2778421"/>
                  </a:ext>
                </a:extLst>
              </a:tr>
              <a:tr h="244246">
                <a:tc>
                  <a:txBody>
                    <a:bodyPr/>
                    <a:lstStyle/>
                    <a:p>
                      <a:r>
                        <a:rPr lang="en-US" sz="1100" b="1" dirty="0"/>
                        <a:t>Disk requirements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https://docs.openshift.com/container-platform/3.11/install/prerequisites.html#system-requirements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96170420"/>
                  </a:ext>
                </a:extLst>
              </a:tr>
              <a:tr h="918159">
                <a:tc>
                  <a:txBody>
                    <a:bodyPr/>
                    <a:lstStyle/>
                    <a:p>
                      <a:r>
                        <a:rPr lang="en-US" sz="1100" b="1" dirty="0"/>
                        <a:t>Network requirements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minimum 1 GB network between the nodes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Access to DNS server in the environment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Shared network between master and workers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See port listing that are used by OpenShift and will need to be open for intra-cluster communication : https://docs.openshift.com/container-platform/3.11/install/prerequisites.html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05523849"/>
                  </a:ext>
                </a:extLst>
              </a:tr>
              <a:tr h="413630">
                <a:tc>
                  <a:txBody>
                    <a:bodyPr/>
                    <a:lstStyle/>
                    <a:p>
                      <a:r>
                        <a:rPr lang="en-US" sz="1100" b="1" dirty="0" err="1"/>
                        <a:t>AirGap</a:t>
                      </a:r>
                      <a:r>
                        <a:rPr lang="en-US" sz="1100" b="1" dirty="0"/>
                        <a:t> Environment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Use a </a:t>
                      </a:r>
                      <a:r>
                        <a:rPr lang="en-US" sz="1100" dirty="0" err="1"/>
                        <a:t>linux</a:t>
                      </a:r>
                      <a:r>
                        <a:rPr lang="en-US" sz="1100" dirty="0"/>
                        <a:t> node that has internet access to run CPD installer and transfer tar files and setup local repo : https://www.ibm.com/support/producthub/icpdata/docs/content/SSQNUZ_current/cpd/install/install.html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97531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Clock synchronization</a:t>
                      </a:r>
                    </a:p>
                    <a:p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synchronize the clocks on each node in the cluster within 500 </a:t>
                      </a:r>
                      <a:r>
                        <a:rPr lang="en-US" sz="1100" dirty="0" err="1"/>
                        <a:t>ms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1978109"/>
                  </a:ext>
                </a:extLst>
              </a:tr>
              <a:tr h="272402">
                <a:tc>
                  <a:txBody>
                    <a:bodyPr/>
                    <a:lstStyle/>
                    <a:p>
                      <a:r>
                        <a:rPr lang="en-US" sz="1100" b="1" dirty="0"/>
                        <a:t>Bastion node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Can use additional </a:t>
                      </a:r>
                      <a:r>
                        <a:rPr lang="en-US" sz="1100" dirty="0" err="1"/>
                        <a:t>linux</a:t>
                      </a:r>
                      <a:r>
                        <a:rPr lang="en-US" sz="1100" dirty="0"/>
                        <a:t> node with internet connectivity to download and stage repo files and run installer.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8590139"/>
                  </a:ext>
                </a:extLst>
              </a:tr>
              <a:tr h="413630">
                <a:tc>
                  <a:txBody>
                    <a:bodyPr/>
                    <a:lstStyle/>
                    <a:p>
                      <a:r>
                        <a:rPr lang="en-US" sz="1100" b="1" dirty="0"/>
                        <a:t>On all </a:t>
                      </a:r>
                      <a:r>
                        <a:rPr lang="en-US" sz="1100" b="1" dirty="0" err="1"/>
                        <a:t>vms</a:t>
                      </a:r>
                      <a:r>
                        <a:rPr lang="en-US" sz="1100" b="1" dirty="0"/>
                        <a:t> OS tunable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vm.max_map_count</a:t>
                      </a:r>
                      <a:r>
                        <a:rPr lang="en-US" sz="1100" dirty="0"/>
                        <a:t>=262144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kernel.sem = 250 1024000 32 4096</a:t>
                      </a:r>
                      <a:endParaRPr lang="en-US" sz="1100" dirty="0"/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For CRI-O, add </a:t>
                      </a:r>
                      <a:r>
                        <a:rPr lang="en-US" sz="1100" dirty="0" err="1"/>
                        <a:t>pids_limit</a:t>
                      </a:r>
                      <a:r>
                        <a:rPr lang="en-US" sz="1100" dirty="0"/>
                        <a:t> = 8192 under the [</a:t>
                      </a:r>
                      <a:r>
                        <a:rPr lang="en-US" sz="1100" dirty="0" err="1"/>
                        <a:t>crio.runtime</a:t>
                      </a:r>
                      <a:r>
                        <a:rPr lang="en-US" sz="1100" dirty="0"/>
                        <a:t>] section in the /</a:t>
                      </a:r>
                      <a:r>
                        <a:rPr lang="en-US" sz="1100" dirty="0" err="1"/>
                        <a:t>etc</a:t>
                      </a:r>
                      <a:r>
                        <a:rPr lang="en-US" sz="1100" dirty="0"/>
                        <a:t>/</a:t>
                      </a:r>
                      <a:r>
                        <a:rPr lang="en-US" sz="1100" dirty="0" err="1"/>
                        <a:t>crio</a:t>
                      </a:r>
                      <a:r>
                        <a:rPr lang="en-US" sz="1100" dirty="0"/>
                        <a:t>/</a:t>
                      </a:r>
                      <a:r>
                        <a:rPr lang="en-US" sz="1100" dirty="0" err="1"/>
                        <a:t>crio.conf</a:t>
                      </a:r>
                      <a:r>
                        <a:rPr lang="en-US" sz="1100" dirty="0"/>
                        <a:t> file.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2251408"/>
                  </a:ext>
                </a:extLst>
              </a:tr>
              <a:tr h="413630">
                <a:tc>
                  <a:txBody>
                    <a:bodyPr/>
                    <a:lstStyle/>
                    <a:p>
                      <a:r>
                        <a:rPr lang="en-US" sz="1100" b="1" dirty="0"/>
                        <a:t>CRI-O container runtime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With </a:t>
                      </a:r>
                      <a:r>
                        <a:rPr lang="en-US" sz="1100" dirty="0" err="1"/>
                        <a:t>Portworx</a:t>
                      </a:r>
                      <a:r>
                        <a:rPr lang="en-US" sz="1100" dirty="0"/>
                        <a:t> storage CRI-O will be container runtime. See how to setup CRI-O : https://www.ibm.com/support/producthub/icpdata/docs/content/SSQNUZ_current/cpd/plan/rhos-reqs.html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42376023"/>
                  </a:ext>
                </a:extLst>
              </a:tr>
              <a:tr h="413630">
                <a:tc>
                  <a:txBody>
                    <a:bodyPr/>
                    <a:lstStyle/>
                    <a:p>
                      <a:r>
                        <a:rPr lang="en-US" sz="1100" b="1" dirty="0"/>
                        <a:t>Advance Vector Extensions ( </a:t>
                      </a:r>
                      <a:r>
                        <a:rPr lang="en-US" sz="1100" b="1" dirty="0" err="1"/>
                        <a:t>avx</a:t>
                      </a:r>
                      <a:r>
                        <a:rPr lang="en-US" sz="1100" b="1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To ensure analytics model frameworks work make sure worker nodes have  </a:t>
                      </a:r>
                      <a:r>
                        <a:rPr lang="en-US" sz="1100" dirty="0" err="1"/>
                        <a:t>avx</a:t>
                      </a:r>
                      <a:r>
                        <a:rPr lang="en-US" sz="1100" dirty="0"/>
                        <a:t> flag. Run “</a:t>
                      </a:r>
                      <a:r>
                        <a:rPr lang="en-US" sz="1100" dirty="0" err="1"/>
                        <a:t>lscpu</a:t>
                      </a:r>
                      <a:r>
                        <a:rPr lang="en-US" sz="1100" dirty="0"/>
                        <a:t>” command and see “flags” section to validate. This is required for WSL,WDS,WA 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3062991"/>
                  </a:ext>
                </a:extLst>
              </a:tr>
              <a:tr h="413630">
                <a:tc>
                  <a:txBody>
                    <a:bodyPr/>
                    <a:lstStyle/>
                    <a:p>
                      <a:r>
                        <a:rPr lang="en-US" sz="1100" b="1" dirty="0"/>
                        <a:t>DNS wildcard entry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Ensure DNS server has this entry :  *.apps.&lt;</a:t>
                      </a:r>
                      <a:r>
                        <a:rPr lang="en-US" sz="1100" dirty="0" err="1"/>
                        <a:t>dns</a:t>
                      </a:r>
                      <a:r>
                        <a:rPr lang="en-US" sz="1100" dirty="0"/>
                        <a:t>&gt;    for e.g. </a:t>
                      </a:r>
                      <a:r>
                        <a:rPr lang="en-US" sz="1100" dirty="0">
                          <a:latin typeface="IBM Plex Sans Condensed Text" panose="020B0506050203000203" pitchFamily="34" charset="77"/>
                        </a:rPr>
                        <a:t>*.apps.cpd.mycompnay.com</a:t>
                      </a:r>
                    </a:p>
                    <a:p>
                      <a:pPr marL="0" marR="0" lvl="0" indent="0" algn="l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255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58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6CE0-0AA2-4644-8DED-8BE9056F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these setting and send output   - 1/2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667C-68F6-449C-94CD-662684A3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509"/>
            <a:ext cx="8612187" cy="5275541"/>
          </a:xfrm>
        </p:spPr>
        <p:txBody>
          <a:bodyPr/>
          <a:lstStyle/>
          <a:p>
            <a:r>
              <a:rPr lang="en-US" dirty="0"/>
              <a:t>cat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sysctl.conf</a:t>
            </a:r>
            <a:r>
              <a:rPr lang="en-US" dirty="0"/>
              <a:t> </a:t>
            </a:r>
          </a:p>
          <a:p>
            <a:pPr lvl="1"/>
            <a:r>
              <a:rPr lang="de-DE" sz="1200" dirty="0"/>
              <a:t>kernel.sem = 250 1024000 32 4096</a:t>
            </a:r>
          </a:p>
          <a:p>
            <a:pPr lvl="1"/>
            <a:r>
              <a:rPr lang="en-US" sz="1200" dirty="0" err="1"/>
              <a:t>vm.max_map_count</a:t>
            </a:r>
            <a:r>
              <a:rPr lang="en-US" sz="1200" dirty="0"/>
              <a:t>=262144</a:t>
            </a:r>
          </a:p>
          <a:p>
            <a:r>
              <a:rPr lang="en-US" sz="1600" dirty="0" err="1"/>
              <a:t>ntpstat</a:t>
            </a:r>
            <a:r>
              <a:rPr lang="en-US" sz="1600" dirty="0"/>
              <a:t> / </a:t>
            </a:r>
            <a:r>
              <a:rPr lang="en-US" sz="1600" dirty="0" err="1"/>
              <a:t>chronyc</a:t>
            </a:r>
            <a:r>
              <a:rPr lang="en-US" sz="1600" dirty="0"/>
              <a:t> tracking</a:t>
            </a:r>
          </a:p>
          <a:p>
            <a:pPr lvl="1"/>
            <a:r>
              <a:rPr lang="en-US" sz="1200" dirty="0"/>
              <a:t>verify all node clocks are within 500 </a:t>
            </a:r>
            <a:r>
              <a:rPr lang="en-US" sz="1200" dirty="0" err="1"/>
              <a:t>mili</a:t>
            </a:r>
            <a:r>
              <a:rPr lang="en-US" sz="1200" dirty="0"/>
              <a:t> seconds</a:t>
            </a:r>
          </a:p>
          <a:p>
            <a:r>
              <a:rPr lang="en-US" sz="1600" dirty="0"/>
              <a:t>df –</a:t>
            </a:r>
            <a:r>
              <a:rPr lang="en-US" sz="1600" dirty="0" err="1"/>
              <a:t>hT</a:t>
            </a:r>
            <a:r>
              <a:rPr lang="en-US" sz="1600" dirty="0"/>
              <a:t> from each node</a:t>
            </a:r>
          </a:p>
          <a:p>
            <a:r>
              <a:rPr lang="en-US" sz="1600" dirty="0" err="1"/>
              <a:t>lsblk</a:t>
            </a:r>
            <a:r>
              <a:rPr lang="en-US" sz="1600" dirty="0"/>
              <a:t> from each node </a:t>
            </a:r>
          </a:p>
          <a:p>
            <a:r>
              <a:rPr lang="en-US" sz="1600" dirty="0" err="1"/>
              <a:t>lscpu</a:t>
            </a:r>
            <a:r>
              <a:rPr lang="en-US" sz="1600" dirty="0"/>
              <a:t> from each node</a:t>
            </a:r>
          </a:p>
          <a:p>
            <a:r>
              <a:rPr lang="en-US" sz="1600" dirty="0"/>
              <a:t>cat /</a:t>
            </a:r>
            <a:r>
              <a:rPr lang="en-US" sz="1600" dirty="0" err="1"/>
              <a:t>etc</a:t>
            </a:r>
            <a:r>
              <a:rPr lang="en-US" sz="1600" dirty="0"/>
              <a:t>/</a:t>
            </a:r>
            <a:r>
              <a:rPr lang="en-US" sz="1600" dirty="0" err="1"/>
              <a:t>selinux</a:t>
            </a:r>
            <a:r>
              <a:rPr lang="en-US" sz="1600" dirty="0"/>
              <a:t>/config</a:t>
            </a:r>
          </a:p>
          <a:p>
            <a:r>
              <a:rPr lang="en-US" sz="1600" dirty="0"/>
              <a:t>cat /</a:t>
            </a:r>
            <a:r>
              <a:rPr lang="en-US" sz="1600" dirty="0" err="1"/>
              <a:t>etc</a:t>
            </a:r>
            <a:r>
              <a:rPr lang="en-US" sz="1600" dirty="0"/>
              <a:t>/</a:t>
            </a:r>
            <a:r>
              <a:rPr lang="en-US" sz="1600" dirty="0" err="1"/>
              <a:t>resolve.conf</a:t>
            </a:r>
            <a:r>
              <a:rPr lang="en-US" sz="1600" dirty="0"/>
              <a:t>   make sure DNS is setup to resolve </a:t>
            </a:r>
            <a:r>
              <a:rPr lang="en-US" sz="1600" dirty="0" err="1"/>
              <a:t>fqdn</a:t>
            </a:r>
            <a:endParaRPr lang="en-US" sz="1200" dirty="0"/>
          </a:p>
          <a:p>
            <a:r>
              <a:rPr lang="en-US" sz="1600" dirty="0"/>
              <a:t>yum </a:t>
            </a:r>
            <a:r>
              <a:rPr lang="en-US" sz="1600" dirty="0" err="1"/>
              <a:t>repolist</a:t>
            </a:r>
            <a:endParaRPr lang="en-US" sz="1600" dirty="0"/>
          </a:p>
          <a:p>
            <a:r>
              <a:rPr lang="en-US" sz="1600" dirty="0"/>
              <a:t>ansible version 2.6.xx -  make sure we can </a:t>
            </a:r>
            <a:r>
              <a:rPr lang="en-US" sz="1600" dirty="0" err="1"/>
              <a:t>ssh</a:t>
            </a:r>
            <a:r>
              <a:rPr lang="en-US" sz="1600" dirty="0"/>
              <a:t> into all master/worker/</a:t>
            </a:r>
            <a:r>
              <a:rPr lang="en-US" sz="1600" dirty="0" err="1"/>
              <a:t>lb</a:t>
            </a:r>
            <a:r>
              <a:rPr lang="en-US" sz="1600" dirty="0"/>
              <a:t> nodes for ansible to work</a:t>
            </a:r>
          </a:p>
          <a:p>
            <a:r>
              <a:rPr lang="en-US" sz="1600" dirty="0"/>
              <a:t>on </a:t>
            </a:r>
            <a:r>
              <a:rPr lang="en-US" sz="1600" dirty="0" err="1"/>
              <a:t>nfs</a:t>
            </a:r>
            <a:r>
              <a:rPr lang="en-US" sz="1600" dirty="0"/>
              <a:t> node  cat /</a:t>
            </a:r>
            <a:r>
              <a:rPr lang="en-US" sz="1600" dirty="0" err="1"/>
              <a:t>etc</a:t>
            </a:r>
            <a:r>
              <a:rPr lang="en-US" sz="1600" dirty="0"/>
              <a:t>/exports   make sure we have all master/worker/</a:t>
            </a:r>
            <a:r>
              <a:rPr lang="en-US" sz="1600" dirty="0" err="1"/>
              <a:t>lb</a:t>
            </a:r>
            <a:r>
              <a:rPr lang="en-US" sz="1600" dirty="0"/>
              <a:t> listed with specific flags for e.g.</a:t>
            </a:r>
          </a:p>
          <a:p>
            <a:r>
              <a:rPr lang="en-US" sz="1600" dirty="0"/>
              <a:t>cat /</a:t>
            </a:r>
            <a:r>
              <a:rPr lang="en-US" sz="1600" dirty="0" err="1"/>
              <a:t>etc</a:t>
            </a:r>
            <a:r>
              <a:rPr lang="en-US" sz="1600" dirty="0"/>
              <a:t>/exports</a:t>
            </a:r>
          </a:p>
          <a:p>
            <a:pPr lvl="1"/>
            <a:r>
              <a:rPr lang="en-US" sz="1200" dirty="0"/>
              <a:t>/data 172.16.47.222(</a:t>
            </a:r>
            <a:r>
              <a:rPr lang="en-US" sz="1200" dirty="0" err="1"/>
              <a:t>rw,sync,no_root_squash,anonuid</a:t>
            </a:r>
            <a:r>
              <a:rPr lang="en-US" sz="1200" dirty="0"/>
              <a:t>=1000,anongid=2000) </a:t>
            </a:r>
          </a:p>
          <a:p>
            <a:pPr lvl="1"/>
            <a:r>
              <a:rPr lang="en-US" sz="1200" dirty="0"/>
              <a:t>172.16.47.223(</a:t>
            </a:r>
            <a:r>
              <a:rPr lang="en-US" sz="1200" dirty="0" err="1"/>
              <a:t>rw,sync,no_root_squash,anonuid</a:t>
            </a:r>
            <a:r>
              <a:rPr lang="en-US" sz="1200" dirty="0"/>
              <a:t>=1000,anongid=2000) </a:t>
            </a:r>
          </a:p>
          <a:p>
            <a:pPr lvl="1"/>
            <a:r>
              <a:rPr lang="en-US" sz="1200" dirty="0"/>
              <a:t>172.16.47.224(</a:t>
            </a:r>
            <a:r>
              <a:rPr lang="en-US" sz="1200" dirty="0" err="1"/>
              <a:t>rw,sync,no_root_squash,anonuid</a:t>
            </a:r>
            <a:r>
              <a:rPr lang="en-US" sz="1200" dirty="0"/>
              <a:t>=1000,anongid=2000) </a:t>
            </a:r>
          </a:p>
          <a:p>
            <a:pPr lvl="1"/>
            <a:r>
              <a:rPr lang="en-US" sz="1200" dirty="0"/>
              <a:t>Or have wildcard entry   /data *(</a:t>
            </a:r>
            <a:r>
              <a:rPr lang="en-US" sz="1200" dirty="0" err="1"/>
              <a:t>rw,sync,no_root_squash,anonuid</a:t>
            </a:r>
            <a:r>
              <a:rPr lang="en-US" sz="1200" dirty="0"/>
              <a:t>=1000,anongid=2000)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062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6CE0-0AA2-4644-8DED-8BE9056F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these setting and send output   - 2/2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667C-68F6-449C-94CD-662684A30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509"/>
            <a:ext cx="8612187" cy="5275541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 </a:t>
            </a:r>
          </a:p>
          <a:p>
            <a:r>
              <a:rPr lang="en-US" sz="1600" dirty="0"/>
              <a:t>Add </a:t>
            </a:r>
            <a:r>
              <a:rPr lang="en-US" sz="1600" dirty="0" err="1"/>
              <a:t>dns</a:t>
            </a:r>
            <a:r>
              <a:rPr lang="en-US" sz="1600" dirty="0"/>
              <a:t> wildcard entry *.apps.&lt;</a:t>
            </a:r>
            <a:r>
              <a:rPr lang="en-US" sz="1600" dirty="0" err="1"/>
              <a:t>lb</a:t>
            </a:r>
            <a:r>
              <a:rPr lang="en-US" sz="1600" dirty="0"/>
              <a:t> node </a:t>
            </a:r>
            <a:r>
              <a:rPr lang="en-US" sz="1600" dirty="0" err="1"/>
              <a:t>fqdn</a:t>
            </a:r>
            <a:r>
              <a:rPr lang="en-US" sz="1600" dirty="0"/>
              <a:t>&gt;  expecting </a:t>
            </a:r>
            <a:r>
              <a:rPr lang="en-US" sz="1600" dirty="0" err="1"/>
              <a:t>nslookup</a:t>
            </a:r>
            <a:r>
              <a:rPr lang="en-US" sz="1600" dirty="0"/>
              <a:t> to be something like this 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nslookup</a:t>
            </a:r>
            <a:r>
              <a:rPr lang="en-US" sz="1600" dirty="0"/>
              <a:t> *.apps.vk2500a-lb-1.fyre.ibm.com</a:t>
            </a:r>
          </a:p>
          <a:p>
            <a:pPr lvl="1"/>
            <a:r>
              <a:rPr lang="en-US" sz="1600" dirty="0"/>
              <a:t>Server:         9.30.51.66</a:t>
            </a:r>
          </a:p>
          <a:p>
            <a:pPr lvl="1"/>
            <a:r>
              <a:rPr lang="en-US" sz="1600" dirty="0"/>
              <a:t>Address:        9.30.51.66#53</a:t>
            </a:r>
          </a:p>
          <a:p>
            <a:pPr lvl="1"/>
            <a:r>
              <a:rPr lang="en-US" sz="1600" dirty="0"/>
              <a:t>Non-authoritative answer:</a:t>
            </a:r>
          </a:p>
          <a:p>
            <a:pPr lvl="1"/>
            <a:r>
              <a:rPr lang="en-US" sz="1600" dirty="0"/>
              <a:t>*.apps.vk2500a-lb-1.fyre.ibm.com        canonical name = vk2500a-lb-1.fyre.ibm.com.</a:t>
            </a:r>
          </a:p>
          <a:p>
            <a:pPr lvl="1"/>
            <a:r>
              <a:rPr lang="en-US" sz="1600" dirty="0"/>
              <a:t>Name:   vk2500a-lb-1.fyre.ibm.com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153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05038" y="526382"/>
            <a:ext cx="7404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2226DE"/>
                </a:solidFill>
              </a:rPr>
              <a:t>What software to download (passport advantage for customers</a:t>
            </a:r>
            <a:r>
              <a:rPr lang="en-US" altLang="en-US" sz="2400" dirty="0">
                <a:solidFill>
                  <a:srgbClr val="2226DE"/>
                </a:solidFill>
              </a:rPr>
              <a:t>)</a:t>
            </a:r>
          </a:p>
        </p:txBody>
      </p:sp>
      <p:sp>
        <p:nvSpPr>
          <p:cNvPr id="2" name="AutoShape 2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0" y="0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152400" y="2070776"/>
            <a:ext cx="3320374" cy="33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587F5E-7604-894C-B9A3-ECF05D724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59935"/>
              </p:ext>
            </p:extLst>
          </p:nvPr>
        </p:nvGraphicFramePr>
        <p:xfrm>
          <a:off x="994299" y="1377645"/>
          <a:ext cx="7666225" cy="2642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367">
                  <a:extLst>
                    <a:ext uri="{9D8B030D-6E8A-4147-A177-3AD203B41FA5}">
                      <a16:colId xmlns:a16="http://schemas.microsoft.com/office/drawing/2014/main" val="1753592942"/>
                    </a:ext>
                  </a:extLst>
                </a:gridCol>
                <a:gridCol w="4532756">
                  <a:extLst>
                    <a:ext uri="{9D8B030D-6E8A-4147-A177-3AD203B41FA5}">
                      <a16:colId xmlns:a16="http://schemas.microsoft.com/office/drawing/2014/main" val="1760151099"/>
                    </a:ext>
                  </a:extLst>
                </a:gridCol>
                <a:gridCol w="1712102">
                  <a:extLst>
                    <a:ext uri="{9D8B030D-6E8A-4147-A177-3AD203B41FA5}">
                      <a16:colId xmlns:a16="http://schemas.microsoft.com/office/drawing/2014/main" val="1071180982"/>
                    </a:ext>
                  </a:extLst>
                </a:gridCol>
              </a:tblGrid>
              <a:tr h="7769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Part#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597621"/>
                  </a:ext>
                </a:extLst>
              </a:tr>
              <a:tr h="1102099">
                <a:tc>
                  <a:txBody>
                    <a:bodyPr/>
                    <a:lstStyle/>
                    <a:p>
                      <a:r>
                        <a:rPr lang="en-US" sz="1200" dirty="0"/>
                        <a:t>Cloud Pak For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IBM Cloud Pak for Data Enterprise 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CC3Y1ML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038023"/>
                  </a:ext>
                </a:extLst>
              </a:tr>
              <a:tr h="762992">
                <a:tc>
                  <a:txBody>
                    <a:bodyPr/>
                    <a:lstStyle/>
                    <a:p>
                      <a:r>
                        <a:rPr lang="en-US" sz="1200" dirty="0"/>
                        <a:t>Cloud Pak For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IBM Cloud Pak for Data Cloud Native 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CC3YTML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8985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1E82975-557D-47A5-9E9B-6953E18E159F}"/>
              </a:ext>
            </a:extLst>
          </p:cNvPr>
          <p:cNvSpPr txBox="1"/>
          <p:nvPr/>
        </p:nvSpPr>
        <p:spPr>
          <a:xfrm>
            <a:off x="790113" y="4758431"/>
            <a:ext cx="7253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Customers will need to download entitlement API Key file from : </a:t>
            </a:r>
            <a:r>
              <a:rPr lang="en-US" dirty="0">
                <a:hlinkClick r:id="rId3"/>
              </a:rPr>
              <a:t>https://myibm.ibm.com/products-services/containerlibrary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API keys will be used inside </a:t>
            </a:r>
            <a:r>
              <a:rPr lang="en-US" dirty="0" err="1"/>
              <a:t>repo.yaml</a:t>
            </a:r>
            <a:r>
              <a:rPr lang="en-US" dirty="0"/>
              <a:t> file downloaded as a result of .bin file execution.</a:t>
            </a:r>
          </a:p>
        </p:txBody>
      </p:sp>
    </p:spTree>
    <p:extLst>
      <p:ext uri="{BB962C8B-B14F-4D97-AF65-F5344CB8AC3E}">
        <p14:creationId xmlns:p14="http://schemas.microsoft.com/office/powerpoint/2010/main" val="193935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05038" y="526382"/>
            <a:ext cx="22797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2226DE"/>
                </a:solidFill>
              </a:rPr>
              <a:t>Deployment Steps</a:t>
            </a:r>
          </a:p>
        </p:txBody>
      </p:sp>
      <p:sp>
        <p:nvSpPr>
          <p:cNvPr id="4" name="AutoShape 4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152400" y="2405384"/>
            <a:ext cx="2985765" cy="29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3754B6-4D95-734A-B850-2FA3593FC5CD}"/>
              </a:ext>
            </a:extLst>
          </p:cNvPr>
          <p:cNvGrpSpPr/>
          <p:nvPr/>
        </p:nvGrpSpPr>
        <p:grpSpPr>
          <a:xfrm>
            <a:off x="112241" y="1629103"/>
            <a:ext cx="8747980" cy="1001777"/>
            <a:chOff x="104848" y="1138173"/>
            <a:chExt cx="7296262" cy="1000087"/>
          </a:xfrm>
        </p:grpSpPr>
        <p:sp>
          <p:nvSpPr>
            <p:cNvPr id="6" name="Chevron">
              <a:extLst>
                <a:ext uri="{FF2B5EF4-FFF2-40B4-BE49-F238E27FC236}">
                  <a16:creationId xmlns:a16="http://schemas.microsoft.com/office/drawing/2014/main" id="{090A5CD9-64D3-B842-BDDA-BF2B58CB8652}"/>
                </a:ext>
              </a:extLst>
            </p:cNvPr>
            <p:cNvSpPr/>
            <p:nvPr/>
          </p:nvSpPr>
          <p:spPr>
            <a:xfrm>
              <a:off x="2931872" y="1138173"/>
              <a:ext cx="1604489" cy="1000087"/>
            </a:xfrm>
            <a:prstGeom prst="chevron">
              <a:avLst>
                <a:gd name="adj" fmla="val 16143"/>
              </a:avLst>
            </a:prstGeom>
            <a:solidFill>
              <a:srgbClr val="0064FF"/>
            </a:solidFill>
            <a:ln w="12700" cap="flat">
              <a:noFill/>
              <a:miter lim="400000"/>
            </a:ln>
            <a:effectLst/>
          </p:spPr>
          <p:txBody>
            <a:bodyPr wrap="square" lIns="121920" tIns="0" rIns="0" bIns="0" numCol="1" anchor="ctr">
              <a:noAutofit/>
            </a:bodyPr>
            <a:lstStyle/>
            <a:p>
              <a:pPr marL="0" marR="0" lvl="0" indent="12700" defTabSz="91437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IBM Plex Sans"/>
                </a:rPr>
                <a:t>Storage set up</a:t>
              </a:r>
            </a:p>
          </p:txBody>
        </p:sp>
        <p:sp>
          <p:nvSpPr>
            <p:cNvPr id="7" name="Chevron">
              <a:extLst>
                <a:ext uri="{FF2B5EF4-FFF2-40B4-BE49-F238E27FC236}">
                  <a16:creationId xmlns:a16="http://schemas.microsoft.com/office/drawing/2014/main" id="{438A0307-E4F5-3E49-B451-1660FD7028C1}"/>
                </a:ext>
              </a:extLst>
            </p:cNvPr>
            <p:cNvSpPr/>
            <p:nvPr/>
          </p:nvSpPr>
          <p:spPr>
            <a:xfrm>
              <a:off x="4364660" y="1138173"/>
              <a:ext cx="1604488" cy="1000087"/>
            </a:xfrm>
            <a:prstGeom prst="chevron">
              <a:avLst>
                <a:gd name="adj" fmla="val 16143"/>
              </a:avLst>
            </a:prstGeom>
            <a:solidFill>
              <a:srgbClr val="69A6FF">
                <a:lumMod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20" tIns="0" rIns="0" bIns="0" numCol="1" anchor="ctr">
              <a:noAutofit/>
            </a:bodyPr>
            <a:lstStyle/>
            <a:p>
              <a:pPr marL="0" marR="0" lvl="0" indent="12700" defTabSz="91437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IBM Plex Sans"/>
                </a:rPr>
                <a:t>CPD install</a:t>
              </a:r>
            </a:p>
          </p:txBody>
        </p:sp>
        <p:sp>
          <p:nvSpPr>
            <p:cNvPr id="8" name="Chevron">
              <a:extLst>
                <a:ext uri="{FF2B5EF4-FFF2-40B4-BE49-F238E27FC236}">
                  <a16:creationId xmlns:a16="http://schemas.microsoft.com/office/drawing/2014/main" id="{73446CB2-5DB2-B84E-BB76-0222A6CCA595}"/>
                </a:ext>
              </a:extLst>
            </p:cNvPr>
            <p:cNvSpPr/>
            <p:nvPr/>
          </p:nvSpPr>
          <p:spPr>
            <a:xfrm>
              <a:off x="5796621" y="1138173"/>
              <a:ext cx="1604489" cy="1000087"/>
            </a:xfrm>
            <a:prstGeom prst="chevron">
              <a:avLst>
                <a:gd name="adj" fmla="val 16143"/>
              </a:avLst>
            </a:prstGeom>
            <a:solidFill>
              <a:srgbClr val="003BC9">
                <a:lumMod val="60000"/>
                <a:lumOff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20" tIns="0" rIns="0" bIns="0" numCol="1" anchor="ctr">
              <a:noAutofit/>
            </a:bodyPr>
            <a:lstStyle/>
            <a:p>
              <a:pPr marL="0" marR="0" lvl="0" indent="12700" defTabSz="91437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IBM Plex Sans"/>
                </a:rPr>
                <a:t>Add-on install</a:t>
              </a:r>
            </a:p>
          </p:txBody>
        </p:sp>
        <p:sp>
          <p:nvSpPr>
            <p:cNvPr id="10" name="Chevron">
              <a:extLst>
                <a:ext uri="{FF2B5EF4-FFF2-40B4-BE49-F238E27FC236}">
                  <a16:creationId xmlns:a16="http://schemas.microsoft.com/office/drawing/2014/main" id="{CC4DCB48-813E-7A47-B235-8665DD533544}"/>
                </a:ext>
              </a:extLst>
            </p:cNvPr>
            <p:cNvSpPr/>
            <p:nvPr/>
          </p:nvSpPr>
          <p:spPr>
            <a:xfrm>
              <a:off x="1507430" y="1138173"/>
              <a:ext cx="1594001" cy="1000087"/>
            </a:xfrm>
            <a:prstGeom prst="chevron">
              <a:avLst>
                <a:gd name="adj" fmla="val 16143"/>
              </a:avLst>
            </a:prstGeom>
            <a:solidFill>
              <a:srgbClr val="003BC9"/>
            </a:solidFill>
            <a:ln w="12700" cap="flat">
              <a:noFill/>
              <a:miter lim="400000"/>
            </a:ln>
            <a:effectLst/>
          </p:spPr>
          <p:txBody>
            <a:bodyPr wrap="square" lIns="121920" tIns="0" rIns="0" bIns="0" numCol="1" anchor="ctr">
              <a:noAutofit/>
            </a:bodyPr>
            <a:lstStyle/>
            <a:p>
              <a:pPr marL="0" marR="0" lvl="0" indent="12700" defTabSz="91437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IBM Plex Sans"/>
                </a:rPr>
                <a:t>OCP installation</a:t>
              </a: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D369E2E-20FF-E14C-9095-CF314847474D}"/>
                </a:ext>
              </a:extLst>
            </p:cNvPr>
            <p:cNvSpPr/>
            <p:nvPr/>
          </p:nvSpPr>
          <p:spPr>
            <a:xfrm>
              <a:off x="104848" y="1138608"/>
              <a:ext cx="1583515" cy="999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398" y="0"/>
                  </a:lnTo>
                  <a:lnTo>
                    <a:pt x="21600" y="10800"/>
                  </a:lnTo>
                  <a:lnTo>
                    <a:pt x="1939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C3449"/>
            </a:solidFill>
            <a:ln w="12700" cap="flat">
              <a:noFill/>
              <a:miter lim="400000"/>
            </a:ln>
            <a:effectLst/>
          </p:spPr>
          <p:txBody>
            <a:bodyPr wrap="square" lIns="121920" tIns="0" rIns="0" bIns="0" numCol="1" anchor="ctr">
              <a:noAutofit/>
            </a:bodyPr>
            <a:lstStyle/>
            <a:p>
              <a:pPr marL="82549" marR="0" lvl="0" indent="0" defTabSz="91437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 charset="0"/>
                  <a:ea typeface="Helvetica Neue Medium" charset="0"/>
                  <a:cs typeface="Helvetica Neue Medium" charset="0"/>
                  <a:sym typeface="IBM Plex Sans"/>
                </a:rPr>
                <a:t>Provision VM</a:t>
              </a:r>
            </a:p>
          </p:txBody>
        </p:sp>
      </p:grpSp>
      <p:sp>
        <p:nvSpPr>
          <p:cNvPr id="12" name="A Watson Teacher  can manage all data and models needed for training any Watson service from the same place.">
            <a:extLst>
              <a:ext uri="{FF2B5EF4-FFF2-40B4-BE49-F238E27FC236}">
                <a16:creationId xmlns:a16="http://schemas.microsoft.com/office/drawing/2014/main" id="{152C8106-802A-094C-A949-FE051936326A}"/>
              </a:ext>
            </a:extLst>
          </p:cNvPr>
          <p:cNvSpPr/>
          <p:nvPr/>
        </p:nvSpPr>
        <p:spPr>
          <a:xfrm>
            <a:off x="112253" y="2963013"/>
            <a:ext cx="1517346" cy="935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noAutofit/>
          </a:bodyPr>
          <a:lstStyle/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333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Provision </a:t>
            </a:r>
            <a:r>
              <a:rPr lang="en-US" sz="1333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vms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according to the deployment architecture and detailed requirement for each type of nodes</a:t>
            </a:r>
            <a:endParaRPr sz="1333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" name="A Watson Teacher  can identify the data needed to train Watson to understand my domain.">
            <a:extLst>
              <a:ext uri="{FF2B5EF4-FFF2-40B4-BE49-F238E27FC236}">
                <a16:creationId xmlns:a16="http://schemas.microsoft.com/office/drawing/2014/main" id="{CB1F0DE2-F0F2-A349-9095-81A1E69654EF}"/>
              </a:ext>
            </a:extLst>
          </p:cNvPr>
          <p:cNvSpPr/>
          <p:nvPr/>
        </p:nvSpPr>
        <p:spPr>
          <a:xfrm>
            <a:off x="3543704" y="2898626"/>
            <a:ext cx="1700266" cy="159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noAutofit/>
          </a:bodyPr>
          <a:lstStyle/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333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 up 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Storage for CP4D and essential add-ons as persistent volumes. Storage type may include NFS, </a:t>
            </a:r>
            <a:r>
              <a:rPr lang="en-US" sz="1333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GlusterFS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-US" sz="1333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Ceph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333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A Watson Teacher can quickly create a client ready model of Watson VR in any domain in less than a day worth of work.">
            <a:extLst>
              <a:ext uri="{FF2B5EF4-FFF2-40B4-BE49-F238E27FC236}">
                <a16:creationId xmlns:a16="http://schemas.microsoft.com/office/drawing/2014/main" id="{C3F84FA0-C46D-D84F-A1C4-EDDF028348AF}"/>
              </a:ext>
            </a:extLst>
          </p:cNvPr>
          <p:cNvSpPr/>
          <p:nvPr/>
        </p:nvSpPr>
        <p:spPr>
          <a:xfrm>
            <a:off x="5310340" y="2898626"/>
            <a:ext cx="1700266" cy="935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noAutofit/>
          </a:bodyPr>
          <a:lstStyle/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333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 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CPD on top of the ICP or OCP cluster and validate the basic </a:t>
            </a:r>
            <a:r>
              <a:rPr lang="en-US" sz="1333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functionaliies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 the CPD cluster.</a:t>
            </a:r>
            <a:endParaRPr sz="1333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As a Watson Teacher I can know how my work impacts Watson’s understanding of my domain, and I can communicate the outcome with my team in one click.">
            <a:extLst>
              <a:ext uri="{FF2B5EF4-FFF2-40B4-BE49-F238E27FC236}">
                <a16:creationId xmlns:a16="http://schemas.microsoft.com/office/drawing/2014/main" id="{16CB2566-B94C-DE4D-A632-BF51D50F8859}"/>
              </a:ext>
            </a:extLst>
          </p:cNvPr>
          <p:cNvSpPr/>
          <p:nvPr/>
        </p:nvSpPr>
        <p:spPr>
          <a:xfrm>
            <a:off x="7143346" y="2898625"/>
            <a:ext cx="1727318" cy="159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noAutofit/>
          </a:bodyPr>
          <a:lstStyle/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333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Add-ons required in pilot #1 and pilot #2, including Data virtualization, DataStage and others.</a:t>
            </a:r>
          </a:p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333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" name="A Watson Teacher  can manage all data and models needed for training any Watson service from the same place.">
            <a:extLst>
              <a:ext uri="{FF2B5EF4-FFF2-40B4-BE49-F238E27FC236}">
                <a16:creationId xmlns:a16="http://schemas.microsoft.com/office/drawing/2014/main" id="{36EEC9D0-B640-FC47-AB28-29D14A75398C}"/>
              </a:ext>
            </a:extLst>
          </p:cNvPr>
          <p:cNvSpPr/>
          <p:nvPr/>
        </p:nvSpPr>
        <p:spPr>
          <a:xfrm>
            <a:off x="1837117" y="2898626"/>
            <a:ext cx="1700264" cy="93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noAutofit/>
          </a:bodyPr>
          <a:lstStyle/>
          <a:p>
            <a:pPr defTabSz="609585"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333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Install </a:t>
            </a:r>
            <a:r>
              <a:rPr lang="en-US" sz="1333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OCP 3.11 on the provisioned GCP environment and validate the basic functionalities of the OCP cluster.</a:t>
            </a:r>
            <a:endParaRPr sz="1333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9976582-B11C-F748-A3CA-D8DCF95C68CC}"/>
              </a:ext>
            </a:extLst>
          </p:cNvPr>
          <p:cNvSpPr txBox="1">
            <a:spLocks/>
          </p:cNvSpPr>
          <p:nvPr/>
        </p:nvSpPr>
        <p:spPr>
          <a:xfrm>
            <a:off x="5947173" y="6362399"/>
            <a:ext cx="213300" cy="178101"/>
          </a:xfrm>
          <a:prstGeom prst="rect">
            <a:avLst/>
          </a:prstGeom>
        </p:spPr>
        <p:txBody>
          <a:bodyPr vert="horz" lIns="19050" tIns="19050" rIns="19050" bIns="19050" rtlCol="0" anchor="t"/>
          <a:lstStyle>
            <a:defPPr>
              <a:defRPr lang="en-US"/>
            </a:defPPr>
            <a:lvl1pPr marL="0" algn="ctr" defTabSz="412739" rtl="0" eaLnBrk="1" latinLnBrk="0" hangingPunct="1">
              <a:defRPr sz="1200" kern="1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412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9365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05038" y="526382"/>
            <a:ext cx="27638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2226DE"/>
                </a:solidFill>
              </a:rPr>
              <a:t>Airgap Instruction links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F6BFD-77FD-BB44-A8C9-E97291E77EE7}"/>
              </a:ext>
            </a:extLst>
          </p:cNvPr>
          <p:cNvSpPr/>
          <p:nvPr/>
        </p:nvSpPr>
        <p:spPr>
          <a:xfrm>
            <a:off x="397965" y="2903896"/>
            <a:ext cx="86395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https://www.ibm.com/support/producthub/icpdata/docs/content/SSQNUZ_current/cpd/install/ag-install-prep.html</a:t>
            </a: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0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12374" y="762020"/>
            <a:ext cx="4216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2226DE"/>
                </a:solidFill>
              </a:rPr>
              <a:t>User Access to Cloud Pak For Data</a:t>
            </a:r>
          </a:p>
        </p:txBody>
      </p:sp>
      <p:sp>
        <p:nvSpPr>
          <p:cNvPr id="2" name="AutoShape 2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0" y="0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356576" y="1768813"/>
            <a:ext cx="3320374" cy="8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F78CF-2FE3-E549-A542-E5A6C736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63" y="2629564"/>
            <a:ext cx="7998372" cy="2792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B11A2F-8D3F-1B48-91F4-080BA6B589A2}"/>
              </a:ext>
            </a:extLst>
          </p:cNvPr>
          <p:cNvSpPr txBox="1"/>
          <p:nvPr/>
        </p:nvSpPr>
        <p:spPr>
          <a:xfrm>
            <a:off x="356576" y="1434584"/>
            <a:ext cx="8644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Openshift</a:t>
            </a:r>
            <a:r>
              <a:rPr lang="en-US" dirty="0"/>
              <a:t> Web Console -&gt; Choose Project for CPD (“</a:t>
            </a:r>
            <a:r>
              <a:rPr lang="en-US" dirty="0" err="1"/>
              <a:t>zen</a:t>
            </a:r>
            <a:r>
              <a:rPr lang="en-US" dirty="0"/>
              <a:t>” is one example) -&gt; </a:t>
            </a:r>
          </a:p>
          <a:p>
            <a:r>
              <a:rPr lang="en-US" dirty="0"/>
              <a:t>Choose “Application” -&gt; Choose “Routes” -&gt; Click on the ”Hostname”</a:t>
            </a:r>
          </a:p>
        </p:txBody>
      </p:sp>
    </p:spTree>
    <p:extLst>
      <p:ext uri="{BB962C8B-B14F-4D97-AF65-F5344CB8AC3E}">
        <p14:creationId xmlns:p14="http://schemas.microsoft.com/office/powerpoint/2010/main" val="46036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05038" y="526382"/>
            <a:ext cx="32015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2226DE"/>
                </a:solidFill>
              </a:rPr>
              <a:t>What to expect after install</a:t>
            </a:r>
            <a:endParaRPr lang="en-US" altLang="en-US" sz="2000" dirty="0">
              <a:solidFill>
                <a:srgbClr val="2226DE"/>
              </a:solidFill>
            </a:endParaRPr>
          </a:p>
        </p:txBody>
      </p:sp>
      <p:sp>
        <p:nvSpPr>
          <p:cNvPr id="2" name="AutoShape 2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0" y="0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n example project page in Data Science Experience. The Overview p"/>
          <p:cNvSpPr>
            <a:spLocks noChangeAspect="1" noChangeArrowheads="1"/>
          </p:cNvSpPr>
          <p:nvPr/>
        </p:nvSpPr>
        <p:spPr bwMode="auto">
          <a:xfrm>
            <a:off x="152400" y="2070776"/>
            <a:ext cx="3320374" cy="33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E2554-0BCD-4E53-AF01-C46DE1EB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94" y="1424862"/>
            <a:ext cx="8118088" cy="36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7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Box 9"/>
          <p:cNvSpPr txBox="1">
            <a:spLocks noChangeArrowheads="1"/>
          </p:cNvSpPr>
          <p:nvPr/>
        </p:nvSpPr>
        <p:spPr bwMode="auto">
          <a:xfrm>
            <a:off x="205038" y="526382"/>
            <a:ext cx="19511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2226DE"/>
                </a:solidFill>
              </a:rPr>
              <a:t>Instruction links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F6BFD-77FD-BB44-A8C9-E97291E77EE7}"/>
              </a:ext>
            </a:extLst>
          </p:cNvPr>
          <p:cNvSpPr/>
          <p:nvPr/>
        </p:nvSpPr>
        <p:spPr>
          <a:xfrm>
            <a:off x="504497" y="2726343"/>
            <a:ext cx="86395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hlinkClick r:id="rId3"/>
              </a:rPr>
              <a:t>https://docs.openshift.com/container-platform/3.11/install/prerequisites.html#system-requirements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dirty="0">
                <a:solidFill>
                  <a:schemeClr val="tx2"/>
                </a:solidFill>
                <a:hlinkClick r:id="rId4"/>
              </a:rPr>
              <a:t>https://www.ibm.com/support/producthub/icpdata/docs/content/SSQNUZ_current/cpd/install/install.html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2CF2DDE-202B-144F-A4FF-2F4339AEA734}"/>
              </a:ext>
            </a:extLst>
          </p:cNvPr>
          <p:cNvSpPr/>
          <p:nvPr/>
        </p:nvSpPr>
        <p:spPr>
          <a:xfrm>
            <a:off x="594508" y="2381489"/>
            <a:ext cx="7954984" cy="18975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n-US" sz="1200" b="1" dirty="0" err="1">
              <a:solidFill>
                <a:srgbClr val="000000">
                  <a:lumMod val="95000"/>
                  <a:lumOff val="5000"/>
                </a:srgbClr>
              </a:solidFill>
              <a:latin typeface="IBM Plex Sans"/>
              <a:ea typeface="+mn-ea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89541E-784A-6140-8D8E-5A95FAE194FB}"/>
              </a:ext>
            </a:extLst>
          </p:cNvPr>
          <p:cNvSpPr/>
          <p:nvPr/>
        </p:nvSpPr>
        <p:spPr>
          <a:xfrm>
            <a:off x="455823" y="2215440"/>
            <a:ext cx="8232351" cy="3525192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err="1">
              <a:solidFill>
                <a:srgbClr val="FFFFFF"/>
              </a:solidFill>
              <a:latin typeface="IBM Plex Sans"/>
              <a:ea typeface="+mn-e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F858AA-91D8-804F-AB6A-98BEF52AABA0}"/>
              </a:ext>
            </a:extLst>
          </p:cNvPr>
          <p:cNvSpPr/>
          <p:nvPr/>
        </p:nvSpPr>
        <p:spPr>
          <a:xfrm>
            <a:off x="594508" y="4330922"/>
            <a:ext cx="7954984" cy="6597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n-US" sz="1200" b="1" dirty="0" err="1">
              <a:solidFill>
                <a:srgbClr val="000000">
                  <a:lumMod val="95000"/>
                  <a:lumOff val="5000"/>
                </a:srgbClr>
              </a:solidFill>
              <a:latin typeface="IBM Plex Sans"/>
              <a:ea typeface="+mn-ea"/>
              <a:cs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9CDE55-10B8-D642-9CB8-FF3F0A241218}"/>
              </a:ext>
            </a:extLst>
          </p:cNvPr>
          <p:cNvSpPr/>
          <p:nvPr/>
        </p:nvSpPr>
        <p:spPr>
          <a:xfrm>
            <a:off x="455824" y="1340986"/>
            <a:ext cx="8232352" cy="807789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</a:pPr>
            <a:endParaRPr lang="en-US" sz="1200" dirty="0" err="1">
              <a:solidFill>
                <a:srgbClr val="FFFFFF"/>
              </a:solidFill>
              <a:latin typeface="IBM Plex Sans"/>
              <a:ea typeface="+mn-ea"/>
              <a:cs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D0D911-F588-E245-B74C-BE02D24DD30E}"/>
              </a:ext>
            </a:extLst>
          </p:cNvPr>
          <p:cNvSpPr/>
          <p:nvPr/>
        </p:nvSpPr>
        <p:spPr>
          <a:xfrm>
            <a:off x="535166" y="1536397"/>
            <a:ext cx="934834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Db2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C4E8A4-5711-D54B-8ABB-E50CC63A30DB}"/>
              </a:ext>
            </a:extLst>
          </p:cNvPr>
          <p:cNvSpPr txBox="1"/>
          <p:nvPr/>
        </p:nvSpPr>
        <p:spPr>
          <a:xfrm>
            <a:off x="2291888" y="4465567"/>
            <a:ext cx="243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Zen Shell 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User Management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074A73C-8E5C-004E-A578-571E2EE6899C}"/>
              </a:ext>
            </a:extLst>
          </p:cNvPr>
          <p:cNvSpPr/>
          <p:nvPr/>
        </p:nvSpPr>
        <p:spPr>
          <a:xfrm>
            <a:off x="594508" y="5023996"/>
            <a:ext cx="7954984" cy="6739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>
              <a:solidFill>
                <a:prstClr val="black"/>
              </a:solidFill>
              <a:latin typeface="IBM Plex San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6F4498-DD2C-0644-A9DA-E14A26DAC80B}"/>
              </a:ext>
            </a:extLst>
          </p:cNvPr>
          <p:cNvSpPr txBox="1"/>
          <p:nvPr/>
        </p:nvSpPr>
        <p:spPr>
          <a:xfrm>
            <a:off x="926530" y="5245568"/>
            <a:ext cx="109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Logging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Monitoring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4928204-497D-6749-BAB5-30D116B6A519}"/>
              </a:ext>
            </a:extLst>
          </p:cNvPr>
          <p:cNvSpPr txBox="1"/>
          <p:nvPr/>
        </p:nvSpPr>
        <p:spPr>
          <a:xfrm>
            <a:off x="2318841" y="5236199"/>
            <a:ext cx="2298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Metering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Persistent volume /Storage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3DE054-A38D-D945-B29B-527192F57403}"/>
              </a:ext>
            </a:extLst>
          </p:cNvPr>
          <p:cNvSpPr txBox="1"/>
          <p:nvPr/>
        </p:nvSpPr>
        <p:spPr>
          <a:xfrm>
            <a:off x="5881661" y="5227107"/>
            <a:ext cx="279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Identity Access Mgmt.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Docker registry/Helm chart mgmt.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C0B1A9-7E80-3440-AB5E-2572157DCBC9}"/>
              </a:ext>
            </a:extLst>
          </p:cNvPr>
          <p:cNvSpPr txBox="1"/>
          <p:nvPr/>
        </p:nvSpPr>
        <p:spPr>
          <a:xfrm>
            <a:off x="4590151" y="5227106"/>
            <a:ext cx="119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Kubernetes 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Security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B140A3-0297-EF4B-8ED5-209A5E452E7C}"/>
              </a:ext>
            </a:extLst>
          </p:cNvPr>
          <p:cNvSpPr txBox="1"/>
          <p:nvPr/>
        </p:nvSpPr>
        <p:spPr>
          <a:xfrm>
            <a:off x="3331473" y="2280415"/>
            <a:ext cx="2419252" cy="25391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2060"/>
                </a:solidFill>
                <a:latin typeface="IBM Plex Sans"/>
                <a:ea typeface="+mn-ea"/>
              </a:rPr>
              <a:t>Cloud Pak for Data Enterprise Edition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905459B-6A4B-DE4E-9DB2-83276C54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339" y="4372082"/>
            <a:ext cx="505433" cy="19865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EED70E7-4CC1-2846-AAE2-00CD9C0AEF95}"/>
              </a:ext>
            </a:extLst>
          </p:cNvPr>
          <p:cNvSpPr txBox="1"/>
          <p:nvPr/>
        </p:nvSpPr>
        <p:spPr>
          <a:xfrm>
            <a:off x="627200" y="4351820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IBM Plex Sans"/>
                <a:ea typeface="+mn-ea"/>
                <a:cs typeface="Arial"/>
              </a:rPr>
              <a:t>Control Plane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73FDAF-BC96-2742-B08F-895B99C3305F}"/>
              </a:ext>
            </a:extLst>
          </p:cNvPr>
          <p:cNvSpPr/>
          <p:nvPr/>
        </p:nvSpPr>
        <p:spPr>
          <a:xfrm>
            <a:off x="1509265" y="1536397"/>
            <a:ext cx="758484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DataStage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CBAFCCE-8DF3-3144-AC5D-ED254F4F9D7D}"/>
              </a:ext>
            </a:extLst>
          </p:cNvPr>
          <p:cNvSpPr/>
          <p:nvPr/>
        </p:nvSpPr>
        <p:spPr>
          <a:xfrm>
            <a:off x="4250121" y="1543641"/>
            <a:ext cx="1125023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Watson Assistant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36B6A9B-EA21-DA42-AAC1-759F680F4E9D}"/>
              </a:ext>
            </a:extLst>
          </p:cNvPr>
          <p:cNvSpPr/>
          <p:nvPr/>
        </p:nvSpPr>
        <p:spPr>
          <a:xfrm>
            <a:off x="5414409" y="1542951"/>
            <a:ext cx="1132181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Watson Discovery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7F760C-4492-8B46-A60C-6F4598042B68}"/>
              </a:ext>
            </a:extLst>
          </p:cNvPr>
          <p:cNvSpPr/>
          <p:nvPr/>
        </p:nvSpPr>
        <p:spPr>
          <a:xfrm>
            <a:off x="6585855" y="1536397"/>
            <a:ext cx="952109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Watson API Kit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1C66AD-EF47-3C43-BA5E-7D3755EF37E5}"/>
              </a:ext>
            </a:extLst>
          </p:cNvPr>
          <p:cNvSpPr txBox="1"/>
          <p:nvPr/>
        </p:nvSpPr>
        <p:spPr>
          <a:xfrm>
            <a:off x="594508" y="5027475"/>
            <a:ext cx="2364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>
                    <a:lumMod val="95000"/>
                    <a:lumOff val="5000"/>
                  </a:prstClr>
                </a:solidFill>
                <a:latin typeface="IBM Plex Sans"/>
                <a:ea typeface="+mn-ea"/>
                <a:cs typeface="Arial"/>
              </a:rPr>
              <a:t>Kubernetes Platform - OpenShift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7166C8-6D9A-8D48-8E7F-52170CA6F63A}"/>
              </a:ext>
            </a:extLst>
          </p:cNvPr>
          <p:cNvSpPr/>
          <p:nvPr/>
        </p:nvSpPr>
        <p:spPr>
          <a:xfrm>
            <a:off x="7577228" y="1536397"/>
            <a:ext cx="1060692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Watson Financial Crimes Insights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039846-74FE-3D48-9DE7-712FC3012136}"/>
              </a:ext>
            </a:extLst>
          </p:cNvPr>
          <p:cNvSpPr/>
          <p:nvPr/>
        </p:nvSpPr>
        <p:spPr>
          <a:xfrm>
            <a:off x="3181447" y="1543641"/>
            <a:ext cx="1029409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Cognos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2FEA2-BF13-AD4D-86EA-4C095BF9F22E}"/>
              </a:ext>
            </a:extLst>
          </p:cNvPr>
          <p:cNvSpPr txBox="1"/>
          <p:nvPr/>
        </p:nvSpPr>
        <p:spPr>
          <a:xfrm>
            <a:off x="4101341" y="1235859"/>
            <a:ext cx="934835" cy="2539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002060"/>
                </a:solidFill>
                <a:latin typeface="IBM Plex Sans"/>
                <a:ea typeface="+mn-ea"/>
              </a:rPr>
              <a:t>Cartridges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A24B96-EEEF-9542-AFA0-1DCB92B1849F}"/>
              </a:ext>
            </a:extLst>
          </p:cNvPr>
          <p:cNvSpPr/>
          <p:nvPr/>
        </p:nvSpPr>
        <p:spPr>
          <a:xfrm>
            <a:off x="2307014" y="1539969"/>
            <a:ext cx="835168" cy="50227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prstClr val="black"/>
                </a:solidFill>
                <a:latin typeface="IBM Plex Sans"/>
                <a:ea typeface="+mn-ea"/>
                <a:cs typeface="Arial"/>
              </a:rPr>
              <a:t>Watson Studio Premium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323343-2464-364A-90A0-FD71BAF5DACB}"/>
              </a:ext>
            </a:extLst>
          </p:cNvPr>
          <p:cNvSpPr txBox="1"/>
          <p:nvPr/>
        </p:nvSpPr>
        <p:spPr>
          <a:xfrm>
            <a:off x="4595814" y="4500537"/>
            <a:ext cx="2591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Roles &amp; Privileges   </a:t>
            </a:r>
          </a:p>
          <a:p>
            <a:pPr marL="128582" indent="-128582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Add-on service mgmt.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3A00A9-040E-7546-8289-96246C2C16B7}"/>
              </a:ext>
            </a:extLst>
          </p:cNvPr>
          <p:cNvSpPr txBox="1"/>
          <p:nvPr/>
        </p:nvSpPr>
        <p:spPr>
          <a:xfrm>
            <a:off x="736730" y="2511450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prstClr val="black">
                    <a:lumMod val="95000"/>
                    <a:lumOff val="5000"/>
                  </a:prstClr>
                </a:solidFill>
                <a:latin typeface="IBM Plex Sans"/>
                <a:ea typeface="+mn-ea"/>
                <a:cs typeface="Arial"/>
              </a:rPr>
              <a:t>Optional Modules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2C906E-14DD-3C40-97CE-9EDB476BD291}"/>
              </a:ext>
            </a:extLst>
          </p:cNvPr>
          <p:cNvSpPr txBox="1"/>
          <p:nvPr/>
        </p:nvSpPr>
        <p:spPr>
          <a:xfrm>
            <a:off x="5936177" y="2697853"/>
            <a:ext cx="2534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Analytics Engine for Apache Spark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Open source governance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IBM Performance Server (CPD System only)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Db2 </a:t>
            </a:r>
            <a:r>
              <a:rPr lang="en-US" sz="1200" b="1" dirty="0" err="1">
                <a:solidFill>
                  <a:prstClr val="black"/>
                </a:solidFill>
                <a:latin typeface="IBM Plex Sans"/>
              </a:rPr>
              <a:t>EventStore</a:t>
            </a:r>
            <a:endParaRPr lang="en-US" sz="1200" b="1" dirty="0">
              <a:solidFill>
                <a:prstClr val="black"/>
              </a:solidFill>
              <a:latin typeface="IBM Plex Sans"/>
            </a:endParaRP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IBM Streams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b="1" dirty="0">
              <a:solidFill>
                <a:prstClr val="black"/>
              </a:solidFill>
              <a:latin typeface="IBM Plex Sans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00CA71-607E-8642-AF66-4A411E0A7E2B}"/>
              </a:ext>
            </a:extLst>
          </p:cNvPr>
          <p:cNvSpPr txBox="1"/>
          <p:nvPr/>
        </p:nvSpPr>
        <p:spPr>
          <a:xfrm>
            <a:off x="3525163" y="2713214"/>
            <a:ext cx="241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Cognos Dashboards Embedded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Watson Machine Learning (Including </a:t>
            </a:r>
            <a:r>
              <a:rPr lang="en-US" sz="1200" b="1" dirty="0" err="1">
                <a:solidFill>
                  <a:prstClr val="black"/>
                </a:solidFill>
                <a:latin typeface="IBM Plex Sans"/>
                <a:ea typeface="+mn-ea"/>
              </a:rPr>
              <a:t>AutoAI</a:t>
            </a: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)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IBM Regulatory Accelerator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Watson </a:t>
            </a:r>
            <a:r>
              <a:rPr lang="en-US" sz="1200" b="1" dirty="0" err="1">
                <a:solidFill>
                  <a:prstClr val="black"/>
                </a:solidFill>
                <a:latin typeface="IBM Plex Sans"/>
              </a:rPr>
              <a:t>OpenScale</a:t>
            </a:r>
            <a:endParaRPr lang="en-US" sz="1200" b="1" dirty="0">
              <a:solidFill>
                <a:prstClr val="black"/>
              </a:solidFill>
              <a:latin typeface="IBM Plex San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928B8B-9E30-094B-999F-B03096694744}"/>
              </a:ext>
            </a:extLst>
          </p:cNvPr>
          <p:cNvSpPr txBox="1"/>
          <p:nvPr/>
        </p:nvSpPr>
        <p:spPr>
          <a:xfrm>
            <a:off x="845660" y="2818125"/>
            <a:ext cx="2485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Watson Studio (includes Data Refinery)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  <a:ea typeface="+mn-ea"/>
              </a:rPr>
              <a:t>Watson Knowledge Catalog (Including IGC)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Db2 Warehouse</a:t>
            </a:r>
          </a:p>
          <a:p>
            <a:pPr marL="171446" indent="-171446" defTabSz="68576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black"/>
                </a:solidFill>
                <a:latin typeface="IBM Plex Sans"/>
              </a:rPr>
              <a:t>Data Virtualization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62A588-6413-CF4F-AD2C-F890CCAE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436" y="5055456"/>
            <a:ext cx="505433" cy="1986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8702CA6-CC3A-794E-A675-109551ED5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94" t="87007" r="14279"/>
          <a:stretch/>
        </p:blipFill>
        <p:spPr>
          <a:xfrm>
            <a:off x="446551" y="5800116"/>
            <a:ext cx="8263816" cy="635570"/>
          </a:xfrm>
          <a:prstGeom prst="rect">
            <a:avLst/>
          </a:prstGeom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C722877E-56AD-4543-9A17-FEAE5839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759" y="758870"/>
            <a:ext cx="341792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457200"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2220DE"/>
                </a:solidFill>
                <a:latin typeface="IBM Plex Sans"/>
                <a:cs typeface="Arial" panose="020B0604020202020204" pitchFamily="34" charset="0"/>
              </a:rPr>
              <a:t>Cloud Pak for Data v2.5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0F0CE8-6268-42C9-A760-CAC1E79CD084}"/>
              </a:ext>
            </a:extLst>
          </p:cNvPr>
          <p:cNvSpPr/>
          <p:nvPr/>
        </p:nvSpPr>
        <p:spPr>
          <a:xfrm>
            <a:off x="845660" y="3242821"/>
            <a:ext cx="2485813" cy="186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D57D83-0133-4790-90E8-400C71BBEA17}"/>
              </a:ext>
            </a:extLst>
          </p:cNvPr>
          <p:cNvSpPr/>
          <p:nvPr/>
        </p:nvSpPr>
        <p:spPr>
          <a:xfrm>
            <a:off x="1343620" y="1516219"/>
            <a:ext cx="950032" cy="522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7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A0A9-0664-4515-B4AE-273A5DF5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OpenShift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916EE-3C6E-4B6B-B3D1-AF50D28F3C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83433" y="6430433"/>
            <a:ext cx="533400" cy="366184"/>
          </a:xfrm>
          <a:prstGeom prst="rect">
            <a:avLst/>
          </a:prstGeom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fld id="{BD0AB609-994D-1C4A-AFB2-93F690D7CF98}" type="slidenum">
              <a:rPr lang="en-US" smtClean="0">
                <a:solidFill>
                  <a:srgbClr val="5AAAFA"/>
                </a:solidFill>
                <a:ea typeface="ＭＳ Ｐゴシック" charset="0"/>
                <a:cs typeface="Arial" charset="0"/>
              </a:rPr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6146" name="Picture 2" descr="https://static.packt-cdn.com/products/9781788992329/graphics/f50c4302-cdf6-47d4-ad32-634edef7aa81.png">
            <a:extLst>
              <a:ext uri="{FF2B5EF4-FFF2-40B4-BE49-F238E27FC236}">
                <a16:creationId xmlns:a16="http://schemas.microsoft.com/office/drawing/2014/main" id="{85C63218-8CE0-9E4F-A225-8EE2AC37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3" y="1502978"/>
            <a:ext cx="7830053" cy="44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203EA-EEDB-B04C-89A5-6675EC08969B}"/>
              </a:ext>
            </a:extLst>
          </p:cNvPr>
          <p:cNvSpPr txBox="1"/>
          <p:nvPr/>
        </p:nvSpPr>
        <p:spPr>
          <a:xfrm>
            <a:off x="871427" y="6264275"/>
            <a:ext cx="6054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subscription.packtpub.com</a:t>
            </a:r>
            <a:r>
              <a:rPr lang="en-US" sz="800" dirty="0"/>
              <a:t>/book/</a:t>
            </a:r>
            <a:r>
              <a:rPr lang="en-US" sz="800" dirty="0" err="1"/>
              <a:t>application_development</a:t>
            </a:r>
            <a:r>
              <a:rPr lang="en-US" sz="800" dirty="0"/>
              <a:t>/9781788992329/4/ch04lvl1sec49/</a:t>
            </a:r>
            <a:r>
              <a:rPr lang="en-US" sz="800" dirty="0" err="1"/>
              <a:t>openshift</a:t>
            </a:r>
            <a:r>
              <a:rPr lang="en-US" sz="800" dirty="0"/>
              <a:t>-architecture</a:t>
            </a:r>
          </a:p>
        </p:txBody>
      </p:sp>
    </p:spTree>
    <p:extLst>
      <p:ext uri="{BB962C8B-B14F-4D97-AF65-F5344CB8AC3E}">
        <p14:creationId xmlns:p14="http://schemas.microsoft.com/office/powerpoint/2010/main" val="41882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F7D-A528-49ED-8550-88694045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0" y="592651"/>
            <a:ext cx="8545512" cy="318612"/>
          </a:xfrm>
        </p:spPr>
        <p:txBody>
          <a:bodyPr/>
          <a:lstStyle/>
          <a:p>
            <a:pPr eaLnBrk="1" hangingPunct="1"/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CPD Deployment Architecture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144052-98C4-F444-9F9C-20456FEE4417}"/>
              </a:ext>
            </a:extLst>
          </p:cNvPr>
          <p:cNvSpPr/>
          <p:nvPr/>
        </p:nvSpPr>
        <p:spPr>
          <a:xfrm>
            <a:off x="1742379" y="6441206"/>
            <a:ext cx="6665894" cy="342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CERTIFIED HARDWARE / CLOUD PROVIDER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8BD07C3-4481-2340-BA7D-502CF1E1295D}"/>
              </a:ext>
            </a:extLst>
          </p:cNvPr>
          <p:cNvCxnSpPr>
            <a:cxnSpLocks/>
          </p:cNvCxnSpPr>
          <p:nvPr/>
        </p:nvCxnSpPr>
        <p:spPr>
          <a:xfrm flipH="1" flipV="1">
            <a:off x="414336" y="1909114"/>
            <a:ext cx="4762" cy="415178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3492A5F-CE29-9145-8DB7-DC86F09A12EA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2834328" y="5836066"/>
            <a:ext cx="2240998" cy="60514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BB7978C-7DAA-4744-841A-EBF3A03F492E}"/>
              </a:ext>
            </a:extLst>
          </p:cNvPr>
          <p:cNvSpPr/>
          <p:nvPr/>
        </p:nvSpPr>
        <p:spPr>
          <a:xfrm>
            <a:off x="1742379" y="6105305"/>
            <a:ext cx="6665895" cy="308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SERVICE LAYER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E8C8D4-59E5-DE40-A8BD-9415B497F7E9}"/>
              </a:ext>
            </a:extLst>
          </p:cNvPr>
          <p:cNvSpPr/>
          <p:nvPr/>
        </p:nvSpPr>
        <p:spPr>
          <a:xfrm>
            <a:off x="1742381" y="1473346"/>
            <a:ext cx="5322542" cy="4536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OPENSHIFT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21C2EED-29DA-1340-A72F-19EB43C04752}"/>
              </a:ext>
            </a:extLst>
          </p:cNvPr>
          <p:cNvSpPr/>
          <p:nvPr/>
        </p:nvSpPr>
        <p:spPr>
          <a:xfrm>
            <a:off x="1742379" y="1057587"/>
            <a:ext cx="6665895" cy="3355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ROUTING 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40FB6-E156-3545-BF8E-0E2EB7AD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2" y="1047623"/>
            <a:ext cx="1223023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06B9A9-62BD-CB49-BA52-58C2536F2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4" y="5035743"/>
            <a:ext cx="939800" cy="7366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ED7C939-47F1-774A-8FA1-0F652FC103FB}"/>
              </a:ext>
            </a:extLst>
          </p:cNvPr>
          <p:cNvSpPr/>
          <p:nvPr/>
        </p:nvSpPr>
        <p:spPr>
          <a:xfrm>
            <a:off x="270921" y="2136469"/>
            <a:ext cx="1070867" cy="422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SCM (Git/</a:t>
            </a:r>
            <a:r>
              <a:rPr lang="en-US" sz="1000" dirty="0" err="1">
                <a:solidFill>
                  <a:schemeClr val="tx1"/>
                </a:solidFill>
              </a:rPr>
              <a:t>Svn</a:t>
            </a:r>
            <a:r>
              <a:rPr lang="en-US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0D3C466-8316-304F-B96B-BC9AAF725B52}"/>
              </a:ext>
            </a:extLst>
          </p:cNvPr>
          <p:cNvSpPr/>
          <p:nvPr/>
        </p:nvSpPr>
        <p:spPr>
          <a:xfrm>
            <a:off x="254916" y="3010267"/>
            <a:ext cx="1079850" cy="423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CI/CD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965CF8-FF92-0546-A5C9-CBB80C68026F}"/>
              </a:ext>
            </a:extLst>
          </p:cNvPr>
          <p:cNvSpPr/>
          <p:nvPr/>
        </p:nvSpPr>
        <p:spPr>
          <a:xfrm>
            <a:off x="286322" y="3888651"/>
            <a:ext cx="1048444" cy="651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Existing Automation Toolsets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7EAF5E0-E527-3845-BEC1-2D659CDC8E92}"/>
              </a:ext>
            </a:extLst>
          </p:cNvPr>
          <p:cNvSpPr/>
          <p:nvPr/>
        </p:nvSpPr>
        <p:spPr>
          <a:xfrm>
            <a:off x="4817856" y="2473533"/>
            <a:ext cx="2168060" cy="289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REHL OR ATOMIC HOST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973AB1-4DB9-B340-BB9E-5A57E2D0DB49}"/>
              </a:ext>
            </a:extLst>
          </p:cNvPr>
          <p:cNvSpPr/>
          <p:nvPr/>
        </p:nvSpPr>
        <p:spPr>
          <a:xfrm>
            <a:off x="4817856" y="1616828"/>
            <a:ext cx="2168060" cy="88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INFRA NODEs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EAF2DA-40C7-3F4F-84F4-C16D4FBF536B}"/>
              </a:ext>
            </a:extLst>
          </p:cNvPr>
          <p:cNvSpPr/>
          <p:nvPr/>
        </p:nvSpPr>
        <p:spPr>
          <a:xfrm>
            <a:off x="4858617" y="1664291"/>
            <a:ext cx="1888956" cy="16732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POD1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6B84EE3-9358-5D4B-9056-1B499A7437CA}"/>
              </a:ext>
            </a:extLst>
          </p:cNvPr>
          <p:cNvSpPr/>
          <p:nvPr/>
        </p:nvSpPr>
        <p:spPr>
          <a:xfrm>
            <a:off x="4858617" y="1870245"/>
            <a:ext cx="1888956" cy="19699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POD2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A2A110A-9254-D34C-BC82-894B4B67322D}"/>
              </a:ext>
            </a:extLst>
          </p:cNvPr>
          <p:cNvSpPr/>
          <p:nvPr/>
        </p:nvSpPr>
        <p:spPr>
          <a:xfrm>
            <a:off x="4866943" y="2095520"/>
            <a:ext cx="1888956" cy="196994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POD3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C91D69-8DAE-6746-B2C7-2C6B739B8395}"/>
              </a:ext>
            </a:extLst>
          </p:cNvPr>
          <p:cNvSpPr/>
          <p:nvPr/>
        </p:nvSpPr>
        <p:spPr>
          <a:xfrm>
            <a:off x="5964465" y="1681778"/>
            <a:ext cx="675519" cy="147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6CC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C4DAF6-E2FA-9A4D-B786-CB83E515028C}"/>
              </a:ext>
            </a:extLst>
          </p:cNvPr>
          <p:cNvSpPr/>
          <p:nvPr/>
        </p:nvSpPr>
        <p:spPr>
          <a:xfrm>
            <a:off x="5964465" y="1914344"/>
            <a:ext cx="675519" cy="167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6CC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AF7A33-4F65-6543-8674-F3614503CD48}"/>
              </a:ext>
            </a:extLst>
          </p:cNvPr>
          <p:cNvSpPr/>
          <p:nvPr/>
        </p:nvSpPr>
        <p:spPr>
          <a:xfrm>
            <a:off x="5964465" y="2139195"/>
            <a:ext cx="675519" cy="1673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6CC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642710-263D-064D-97EC-1BD4B0254B65}"/>
              </a:ext>
            </a:extLst>
          </p:cNvPr>
          <p:cNvSpPr/>
          <p:nvPr/>
        </p:nvSpPr>
        <p:spPr>
          <a:xfrm>
            <a:off x="1789825" y="2447655"/>
            <a:ext cx="2814261" cy="3478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REHL OR ATOMIC HOST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08EACC9-7600-9B40-A7BD-944F991B9790}"/>
              </a:ext>
            </a:extLst>
          </p:cNvPr>
          <p:cNvSpPr/>
          <p:nvPr/>
        </p:nvSpPr>
        <p:spPr>
          <a:xfrm>
            <a:off x="1789825" y="1626168"/>
            <a:ext cx="2805245" cy="88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MASTER NODEs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A24300-8E4F-F14B-BE33-443B2062DE85}"/>
              </a:ext>
            </a:extLst>
          </p:cNvPr>
          <p:cNvSpPr/>
          <p:nvPr/>
        </p:nvSpPr>
        <p:spPr>
          <a:xfrm>
            <a:off x="1830586" y="1673630"/>
            <a:ext cx="1329775" cy="266611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API/</a:t>
            </a:r>
          </a:p>
          <a:p>
            <a:r>
              <a:rPr lang="en-US" sz="1000" dirty="0">
                <a:solidFill>
                  <a:schemeClr val="tx1"/>
                </a:solidFill>
              </a:rPr>
              <a:t>ANTHENTICATION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CC3FCC-241B-7548-B04B-C37E3F7180A5}"/>
              </a:ext>
            </a:extLst>
          </p:cNvPr>
          <p:cNvSpPr/>
          <p:nvPr/>
        </p:nvSpPr>
        <p:spPr>
          <a:xfrm>
            <a:off x="3275484" y="1681778"/>
            <a:ext cx="1169939" cy="266611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DATA  STORE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41667A9-2E27-4E42-851F-741B1B3E49C7}"/>
              </a:ext>
            </a:extLst>
          </p:cNvPr>
          <p:cNvSpPr/>
          <p:nvPr/>
        </p:nvSpPr>
        <p:spPr>
          <a:xfrm>
            <a:off x="1830585" y="2053744"/>
            <a:ext cx="1329775" cy="266611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BAC86E0-BDC5-254B-9029-6C76C8BCF04B}"/>
              </a:ext>
            </a:extLst>
          </p:cNvPr>
          <p:cNvSpPr/>
          <p:nvPr/>
        </p:nvSpPr>
        <p:spPr>
          <a:xfrm>
            <a:off x="3285994" y="2037968"/>
            <a:ext cx="1169939" cy="266611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MANAGEMENT/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REPLICATION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6A20D4F-4E4C-C649-9B65-E15680AF4F28}"/>
              </a:ext>
            </a:extLst>
          </p:cNvPr>
          <p:cNvSpPr/>
          <p:nvPr/>
        </p:nvSpPr>
        <p:spPr>
          <a:xfrm>
            <a:off x="1765246" y="5389661"/>
            <a:ext cx="5226104" cy="3288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REHL OR ATOMIC HOST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1561ED-89A6-7E4A-AC1B-70CCECB66787}"/>
              </a:ext>
            </a:extLst>
          </p:cNvPr>
          <p:cNvSpPr/>
          <p:nvPr/>
        </p:nvSpPr>
        <p:spPr>
          <a:xfrm>
            <a:off x="1765246" y="2946631"/>
            <a:ext cx="5226104" cy="240654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NODE (CPD WORKER)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B23C34A-CBEB-0346-AA1A-3EAE6F23F336}"/>
              </a:ext>
            </a:extLst>
          </p:cNvPr>
          <p:cNvSpPr/>
          <p:nvPr/>
        </p:nvSpPr>
        <p:spPr>
          <a:xfrm>
            <a:off x="2932018" y="4644002"/>
            <a:ext cx="1262399" cy="2533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cs typeface="Arial"/>
              </a:rPr>
              <a:t>Watson Studio</a:t>
            </a:r>
            <a:endParaRPr lang="en-US" sz="800" b="1" dirty="0">
              <a:solidFill>
                <a:prstClr val="black">
                  <a:lumMod val="95000"/>
                  <a:lumOff val="5000"/>
                </a:prstClr>
              </a:solidFill>
              <a:cs typeface="Arial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14788AD-CDB0-4448-8056-1C77D1120A93}"/>
              </a:ext>
            </a:extLst>
          </p:cNvPr>
          <p:cNvSpPr/>
          <p:nvPr/>
        </p:nvSpPr>
        <p:spPr>
          <a:xfrm>
            <a:off x="4271308" y="4619603"/>
            <a:ext cx="1235852" cy="2533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prstClr val="black">
                    <a:lumMod val="95000"/>
                    <a:lumOff val="5000"/>
                  </a:prstClr>
                </a:solidFill>
                <a:cs typeface="Arial"/>
              </a:rPr>
              <a:t>Watson Knowledge Catalog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B541071-3BE9-3241-AEA5-093A2188F10F}"/>
              </a:ext>
            </a:extLst>
          </p:cNvPr>
          <p:cNvSpPr/>
          <p:nvPr/>
        </p:nvSpPr>
        <p:spPr>
          <a:xfrm>
            <a:off x="1964467" y="3426239"/>
            <a:ext cx="1233414" cy="2005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/>
                <a:cs typeface="Arial"/>
              </a:rPr>
              <a:t>DataStage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5D3DC3-2BC5-7A4E-AB1F-095C73E9F5DF}"/>
              </a:ext>
            </a:extLst>
          </p:cNvPr>
          <p:cNvSpPr/>
          <p:nvPr/>
        </p:nvSpPr>
        <p:spPr>
          <a:xfrm>
            <a:off x="5949726" y="3435201"/>
            <a:ext cx="859638" cy="21058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…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59828F5-62FD-874B-A796-399468E8B325}"/>
              </a:ext>
            </a:extLst>
          </p:cNvPr>
          <p:cNvSpPr/>
          <p:nvPr/>
        </p:nvSpPr>
        <p:spPr>
          <a:xfrm>
            <a:off x="5571146" y="4604191"/>
            <a:ext cx="1262399" cy="2841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prstClr val="black">
                    <a:lumMod val="95000"/>
                    <a:lumOff val="5000"/>
                  </a:prstClr>
                </a:solidFill>
                <a:cs typeface="Arial"/>
              </a:rPr>
              <a:t>Watson ML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250F431-3D80-0440-9333-1B75F631FC78}"/>
              </a:ext>
            </a:extLst>
          </p:cNvPr>
          <p:cNvSpPr/>
          <p:nvPr/>
        </p:nvSpPr>
        <p:spPr>
          <a:xfrm>
            <a:off x="2935047" y="4138051"/>
            <a:ext cx="1235457" cy="25336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/>
                <a:cs typeface="Arial"/>
              </a:rPr>
              <a:t>Db2 Warehouse 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EF6CFC5-060E-F445-BA31-192CF2DB4356}"/>
              </a:ext>
            </a:extLst>
          </p:cNvPr>
          <p:cNvSpPr/>
          <p:nvPr/>
        </p:nvSpPr>
        <p:spPr>
          <a:xfrm>
            <a:off x="4264142" y="4131786"/>
            <a:ext cx="1235457" cy="2218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/>
                <a:ea typeface="MS PGothic" pitchFamily="34" charset="-128"/>
                <a:cs typeface="Arial"/>
              </a:rPr>
              <a:t>Data Virtualization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DE88A60-BF38-B741-9992-CD3457FB61AF}"/>
              </a:ext>
            </a:extLst>
          </p:cNvPr>
          <p:cNvSpPr/>
          <p:nvPr/>
        </p:nvSpPr>
        <p:spPr>
          <a:xfrm>
            <a:off x="5559975" y="4110153"/>
            <a:ext cx="1258902" cy="2218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Arial"/>
                <a:ea typeface="MS PGothic" pitchFamily="34" charset="-128"/>
                <a:cs typeface="Arial"/>
              </a:rPr>
              <a:t>Additional Analytics Environment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5326D17-807B-4D4C-B4C4-45A7304DFF11}"/>
              </a:ext>
            </a:extLst>
          </p:cNvPr>
          <p:cNvSpPr/>
          <p:nvPr/>
        </p:nvSpPr>
        <p:spPr>
          <a:xfrm>
            <a:off x="3266681" y="3448049"/>
            <a:ext cx="1233414" cy="1787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/>
                <a:cs typeface="Arial"/>
              </a:rPr>
              <a:t>MongoDB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72E8340-0989-DE48-A63C-1CB93404E48D}"/>
              </a:ext>
            </a:extLst>
          </p:cNvPr>
          <p:cNvSpPr/>
          <p:nvPr/>
        </p:nvSpPr>
        <p:spPr>
          <a:xfrm>
            <a:off x="4608203" y="3439387"/>
            <a:ext cx="1233414" cy="2064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/>
                <a:cs typeface="Arial"/>
              </a:rPr>
              <a:t>AI </a:t>
            </a:r>
            <a:r>
              <a:rPr lang="en-US" sz="800" dirty="0" err="1">
                <a:latin typeface="Arial"/>
                <a:cs typeface="Arial"/>
              </a:rPr>
              <a:t>OpenScale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07BE903-90C3-7C42-B0B0-936C33264081}"/>
              </a:ext>
            </a:extLst>
          </p:cNvPr>
          <p:cNvSpPr/>
          <p:nvPr/>
        </p:nvSpPr>
        <p:spPr>
          <a:xfrm>
            <a:off x="1863031" y="3136520"/>
            <a:ext cx="5022999" cy="579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16BCAD3-53A8-6348-8D37-F623BCF778CC}"/>
              </a:ext>
            </a:extLst>
          </p:cNvPr>
          <p:cNvSpPr txBox="1"/>
          <p:nvPr/>
        </p:nvSpPr>
        <p:spPr>
          <a:xfrm>
            <a:off x="3581942" y="3104543"/>
            <a:ext cx="963725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latin typeface="IBM Plex Sans"/>
              </a:rPr>
              <a:t>2</a:t>
            </a:r>
            <a:r>
              <a:rPr lang="en-US" sz="1000" b="1" dirty="0">
                <a:solidFill>
                  <a:srgbClr val="002060"/>
                </a:solidFill>
                <a:latin typeface="IBM Plex Sans"/>
                <a:ea typeface="+mn-ea"/>
              </a:rPr>
              <a:t>. Cartridges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FBD812E-0947-304B-B335-7AA458548D05}"/>
              </a:ext>
            </a:extLst>
          </p:cNvPr>
          <p:cNvSpPr/>
          <p:nvPr/>
        </p:nvSpPr>
        <p:spPr>
          <a:xfrm>
            <a:off x="1878432" y="3862280"/>
            <a:ext cx="5007598" cy="1173463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AF271F1-6A0A-0842-807F-3686E02A2FC5}"/>
              </a:ext>
            </a:extLst>
          </p:cNvPr>
          <p:cNvSpPr txBox="1"/>
          <p:nvPr/>
        </p:nvSpPr>
        <p:spPr>
          <a:xfrm>
            <a:off x="3581942" y="3765480"/>
            <a:ext cx="1519968" cy="25391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solidFill>
                  <a:srgbClr val="002060"/>
                </a:solidFill>
                <a:latin typeface="IBM Plex Sans"/>
                <a:ea typeface="+mn-ea"/>
              </a:rPr>
              <a:t>1. Cloud Pak for Data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B2D98D6-4DAC-F94A-8491-5C9D3B9CC41F}"/>
              </a:ext>
            </a:extLst>
          </p:cNvPr>
          <p:cNvSpPr/>
          <p:nvPr/>
        </p:nvSpPr>
        <p:spPr>
          <a:xfrm>
            <a:off x="1942418" y="4058665"/>
            <a:ext cx="4884703" cy="399789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323F489-BFB6-A04D-96DF-1302CE50CBFB}"/>
              </a:ext>
            </a:extLst>
          </p:cNvPr>
          <p:cNvSpPr/>
          <p:nvPr/>
        </p:nvSpPr>
        <p:spPr>
          <a:xfrm>
            <a:off x="1942418" y="4553485"/>
            <a:ext cx="4903585" cy="39979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4FD19-9DDF-204F-928B-ABD63E431AE4}"/>
              </a:ext>
            </a:extLst>
          </p:cNvPr>
          <p:cNvSpPr txBox="1"/>
          <p:nvPr/>
        </p:nvSpPr>
        <p:spPr>
          <a:xfrm>
            <a:off x="1970678" y="4653352"/>
            <a:ext cx="934205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/>
              <a:t>CPD Control Plane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3972194-FEF3-EC47-B369-C8DFBC7B070C}"/>
              </a:ext>
            </a:extLst>
          </p:cNvPr>
          <p:cNvSpPr txBox="1"/>
          <p:nvPr/>
        </p:nvSpPr>
        <p:spPr>
          <a:xfrm>
            <a:off x="1879920" y="417597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  Optional Modules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A0C6FC-BD19-1649-9295-60A4963D0CA5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06354" y="1674520"/>
            <a:ext cx="1" cy="4619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2FC7BF-1A5D-0E47-9E47-7BA59015BF84}"/>
              </a:ext>
            </a:extLst>
          </p:cNvPr>
          <p:cNvCxnSpPr>
            <a:cxnSpLocks/>
            <a:stCxn id="11" idx="0"/>
            <a:endCxn id="66" idx="2"/>
          </p:cNvCxnSpPr>
          <p:nvPr/>
        </p:nvCxnSpPr>
        <p:spPr>
          <a:xfrm flipV="1">
            <a:off x="810544" y="4540469"/>
            <a:ext cx="0" cy="495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73E803B1-6887-544E-B5F0-A8F426331746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1334766" y="2319968"/>
            <a:ext cx="274959" cy="189459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AB9B29B-F827-2B42-85EB-AE8CA261406D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1341788" y="2343376"/>
            <a:ext cx="412310" cy="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6D99FF9A-4158-4342-9748-3820B58168DE}"/>
              </a:ext>
            </a:extLst>
          </p:cNvPr>
          <p:cNvCxnSpPr>
            <a:cxnSpLocks/>
          </p:cNvCxnSpPr>
          <p:nvPr/>
        </p:nvCxnSpPr>
        <p:spPr>
          <a:xfrm flipV="1">
            <a:off x="1300511" y="3204222"/>
            <a:ext cx="288669" cy="8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ylinder 3">
            <a:extLst>
              <a:ext uri="{FF2B5EF4-FFF2-40B4-BE49-F238E27FC236}">
                <a16:creationId xmlns:a16="http://schemas.microsoft.com/office/drawing/2014/main" id="{38A1A206-A90A-4E10-9073-F66D21578177}"/>
              </a:ext>
            </a:extLst>
          </p:cNvPr>
          <p:cNvSpPr/>
          <p:nvPr/>
        </p:nvSpPr>
        <p:spPr>
          <a:xfrm>
            <a:off x="7476436" y="4834123"/>
            <a:ext cx="1138246" cy="966290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Other OCP provisioners</a:t>
            </a:r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8727FB51-1A4D-4312-9493-8DD6E40C49D5}"/>
              </a:ext>
            </a:extLst>
          </p:cNvPr>
          <p:cNvSpPr/>
          <p:nvPr/>
        </p:nvSpPr>
        <p:spPr>
          <a:xfrm>
            <a:off x="7491064" y="3809652"/>
            <a:ext cx="1098476" cy="859312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Portworx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Cylinder 79">
            <a:extLst>
              <a:ext uri="{FF2B5EF4-FFF2-40B4-BE49-F238E27FC236}">
                <a16:creationId xmlns:a16="http://schemas.microsoft.com/office/drawing/2014/main" id="{02CD2F76-F636-48BA-9991-E8C1D6248BE6}"/>
              </a:ext>
            </a:extLst>
          </p:cNvPr>
          <p:cNvSpPr/>
          <p:nvPr/>
        </p:nvSpPr>
        <p:spPr>
          <a:xfrm>
            <a:off x="7530840" y="2683276"/>
            <a:ext cx="1098476" cy="943538"/>
          </a:xfrm>
          <a:prstGeom prst="can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NFS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0750573-E192-4A23-B5C5-DB8C72568DE6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7064101" y="3155045"/>
            <a:ext cx="466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4773D1-1D29-4E92-A42E-5AB6A33E65EF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7064101" y="4239308"/>
            <a:ext cx="4269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0226D7E-EAEC-4B5C-8FD5-FAD3580093EC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7018485" y="5306686"/>
            <a:ext cx="457951" cy="10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F7D-A528-49ED-8550-88694045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0" y="592651"/>
            <a:ext cx="8545512" cy="100488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Cloud Pak for Data - node topology for deployment ( one instance)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FABB61-F8B2-46FA-907B-66433A42693E}"/>
              </a:ext>
            </a:extLst>
          </p:cNvPr>
          <p:cNvSpPr txBox="1"/>
          <p:nvPr/>
        </p:nvSpPr>
        <p:spPr>
          <a:xfrm>
            <a:off x="7142583" y="3883277"/>
            <a:ext cx="180080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Each node is a virtual or physical server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747E7-B384-4BB3-907B-ABB42616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71" y="1095095"/>
            <a:ext cx="5824740" cy="5791212"/>
          </a:xfrm>
          <a:prstGeom prst="rect">
            <a:avLst/>
          </a:prstGeom>
        </p:spPr>
      </p:pic>
      <p:pic>
        <p:nvPicPr>
          <p:cNvPr id="52" name="Graphic 51" descr="Female Profile">
            <a:extLst>
              <a:ext uri="{FF2B5EF4-FFF2-40B4-BE49-F238E27FC236}">
                <a16:creationId xmlns:a16="http://schemas.microsoft.com/office/drawing/2014/main" id="{65740A2D-5560-432B-96C9-FB481F67E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69" y="3782523"/>
            <a:ext cx="465477" cy="465477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DC8890D-9F2D-43AD-9EF8-3CC6C99AB411}"/>
              </a:ext>
            </a:extLst>
          </p:cNvPr>
          <p:cNvSpPr/>
          <p:nvPr/>
        </p:nvSpPr>
        <p:spPr>
          <a:xfrm>
            <a:off x="69170" y="3759626"/>
            <a:ext cx="501176" cy="4621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28D22-DEE4-462F-B570-4C2B50C827D5}"/>
              </a:ext>
            </a:extLst>
          </p:cNvPr>
          <p:cNvCxnSpPr>
            <a:stCxn id="56" idx="3"/>
            <a:endCxn id="6" idx="1"/>
          </p:cNvCxnSpPr>
          <p:nvPr/>
        </p:nvCxnSpPr>
        <p:spPr>
          <a:xfrm>
            <a:off x="570346" y="3990701"/>
            <a:ext cx="333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CEEC2E5-E72C-4F8A-BBFC-31C7E324A284}"/>
              </a:ext>
            </a:extLst>
          </p:cNvPr>
          <p:cNvSpPr txBox="1"/>
          <p:nvPr/>
        </p:nvSpPr>
        <p:spPr>
          <a:xfrm>
            <a:off x="-226220" y="4270897"/>
            <a:ext cx="10919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77845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671A-2824-466C-93DF-C50F6D85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1" y="646991"/>
            <a:ext cx="8545512" cy="551494"/>
          </a:xfrm>
        </p:spPr>
        <p:txBody>
          <a:bodyPr/>
          <a:lstStyle/>
          <a:p>
            <a:r>
              <a:rPr lang="en-US" dirty="0"/>
              <a:t>Installation setup with NFS only 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45C9F-EBA1-408A-8A33-527BE8A6025F}"/>
              </a:ext>
            </a:extLst>
          </p:cNvPr>
          <p:cNvSpPr/>
          <p:nvPr/>
        </p:nvSpPr>
        <p:spPr>
          <a:xfrm>
            <a:off x="1557331" y="1494060"/>
            <a:ext cx="6445188" cy="353331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E2E728-586A-4DE6-B31C-D8425C89ECFB}"/>
              </a:ext>
            </a:extLst>
          </p:cNvPr>
          <p:cNvSpPr/>
          <p:nvPr/>
        </p:nvSpPr>
        <p:spPr>
          <a:xfrm>
            <a:off x="4163015" y="1547613"/>
            <a:ext cx="800467" cy="4923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F61DC-D8E6-4B62-B889-1A564BF9D3E5}"/>
              </a:ext>
            </a:extLst>
          </p:cNvPr>
          <p:cNvSpPr txBox="1"/>
          <p:nvPr/>
        </p:nvSpPr>
        <p:spPr>
          <a:xfrm>
            <a:off x="4017817" y="3109329"/>
            <a:ext cx="106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D38CDC-5920-4404-9439-BB33F45E9C33}"/>
              </a:ext>
            </a:extLst>
          </p:cNvPr>
          <p:cNvSpPr/>
          <p:nvPr/>
        </p:nvSpPr>
        <p:spPr>
          <a:xfrm>
            <a:off x="1973031" y="2615575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97268-8244-4BB0-ACB7-6B0FF200BF55}"/>
              </a:ext>
            </a:extLst>
          </p:cNvPr>
          <p:cNvSpPr txBox="1"/>
          <p:nvPr/>
        </p:nvSpPr>
        <p:spPr>
          <a:xfrm>
            <a:off x="4100799" y="1656028"/>
            <a:ext cx="98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Bastion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C5A46-EC0D-4E22-8F7E-5F756E642FCB}"/>
              </a:ext>
            </a:extLst>
          </p:cNvPr>
          <p:cNvSpPr txBox="1"/>
          <p:nvPr/>
        </p:nvSpPr>
        <p:spPr>
          <a:xfrm>
            <a:off x="1975362" y="2793128"/>
            <a:ext cx="1091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Load Balancer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CA7E3-7EAE-409B-B9F4-66E3B04378C6}"/>
              </a:ext>
            </a:extLst>
          </p:cNvPr>
          <p:cNvSpPr/>
          <p:nvPr/>
        </p:nvSpPr>
        <p:spPr>
          <a:xfrm>
            <a:off x="3702856" y="26147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0273C5-7A0B-4F6D-9615-F26DBD57E0FB}"/>
              </a:ext>
            </a:extLst>
          </p:cNvPr>
          <p:cNvSpPr/>
          <p:nvPr/>
        </p:nvSpPr>
        <p:spPr>
          <a:xfrm>
            <a:off x="3855256" y="27671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A5CBEC-A661-449F-A8A3-2A21D0F0467F}"/>
              </a:ext>
            </a:extLst>
          </p:cNvPr>
          <p:cNvSpPr/>
          <p:nvPr/>
        </p:nvSpPr>
        <p:spPr>
          <a:xfrm>
            <a:off x="4007656" y="29195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0FFF6-0B66-4BEF-B617-C85D514F79D7}"/>
              </a:ext>
            </a:extLst>
          </p:cNvPr>
          <p:cNvSpPr txBox="1"/>
          <p:nvPr/>
        </p:nvSpPr>
        <p:spPr>
          <a:xfrm>
            <a:off x="6052442" y="3147650"/>
            <a:ext cx="106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73C9E7-8D3C-4253-BE99-518CC6E36E50}"/>
              </a:ext>
            </a:extLst>
          </p:cNvPr>
          <p:cNvSpPr/>
          <p:nvPr/>
        </p:nvSpPr>
        <p:spPr>
          <a:xfrm>
            <a:off x="5737481" y="26530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8E9D7A-C499-41DE-8A01-CFCCCF7DCF3A}"/>
              </a:ext>
            </a:extLst>
          </p:cNvPr>
          <p:cNvSpPr/>
          <p:nvPr/>
        </p:nvSpPr>
        <p:spPr>
          <a:xfrm>
            <a:off x="5889881" y="28054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634B5E-3EE0-45B8-81CD-3A526162FED7}"/>
              </a:ext>
            </a:extLst>
          </p:cNvPr>
          <p:cNvSpPr/>
          <p:nvPr/>
        </p:nvSpPr>
        <p:spPr>
          <a:xfrm>
            <a:off x="6042281" y="29578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0700E4-8337-43A8-AC66-845286CDBCA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101973" y="3065874"/>
            <a:ext cx="600883" cy="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7B7D39-8168-415E-8CB2-76638027BDDE}"/>
              </a:ext>
            </a:extLst>
          </p:cNvPr>
          <p:cNvCxnSpPr>
            <a:cxnSpLocks/>
          </p:cNvCxnSpPr>
          <p:nvPr/>
        </p:nvCxnSpPr>
        <p:spPr>
          <a:xfrm flipV="1">
            <a:off x="5116348" y="3293995"/>
            <a:ext cx="600883" cy="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48E369-0858-4E71-8F8D-6012C6293BB8}"/>
              </a:ext>
            </a:extLst>
          </p:cNvPr>
          <p:cNvCxnSpPr>
            <a:cxnSpLocks/>
          </p:cNvCxnSpPr>
          <p:nvPr/>
        </p:nvCxnSpPr>
        <p:spPr>
          <a:xfrm flipV="1">
            <a:off x="2420277" y="2229545"/>
            <a:ext cx="4470719" cy="10643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61D2C0-819D-4DB2-9CA8-B9B90C16C658}"/>
              </a:ext>
            </a:extLst>
          </p:cNvPr>
          <p:cNvCxnSpPr>
            <a:stCxn id="7" idx="2"/>
          </p:cNvCxnSpPr>
          <p:nvPr/>
        </p:nvCxnSpPr>
        <p:spPr>
          <a:xfrm>
            <a:off x="4563249" y="2040005"/>
            <a:ext cx="8878" cy="200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FE8C3C-9A65-4311-AFDB-AE88B2EA512B}"/>
              </a:ext>
            </a:extLst>
          </p:cNvPr>
          <p:cNvCxnSpPr>
            <a:stCxn id="22" idx="0"/>
          </p:cNvCxnSpPr>
          <p:nvPr/>
        </p:nvCxnSpPr>
        <p:spPr>
          <a:xfrm flipV="1">
            <a:off x="6301952" y="2249745"/>
            <a:ext cx="0" cy="403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B43024-C79B-46D4-A174-119EAF141BFD}"/>
              </a:ext>
            </a:extLst>
          </p:cNvPr>
          <p:cNvCxnSpPr>
            <a:stCxn id="18" idx="0"/>
          </p:cNvCxnSpPr>
          <p:nvPr/>
        </p:nvCxnSpPr>
        <p:spPr>
          <a:xfrm flipV="1">
            <a:off x="4267327" y="2240188"/>
            <a:ext cx="0" cy="374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DE39FC-05EE-4BD8-A019-992F45460B1C}"/>
              </a:ext>
            </a:extLst>
          </p:cNvPr>
          <p:cNvCxnSpPr>
            <a:stCxn id="15" idx="0"/>
          </p:cNvCxnSpPr>
          <p:nvPr/>
        </p:nvCxnSpPr>
        <p:spPr>
          <a:xfrm flipV="1">
            <a:off x="2537502" y="2240188"/>
            <a:ext cx="0" cy="375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ylinder 51">
            <a:extLst>
              <a:ext uri="{FF2B5EF4-FFF2-40B4-BE49-F238E27FC236}">
                <a16:creationId xmlns:a16="http://schemas.microsoft.com/office/drawing/2014/main" id="{72DF9723-7773-4261-8394-5B4D6331BE9B}"/>
              </a:ext>
            </a:extLst>
          </p:cNvPr>
          <p:cNvSpPr/>
          <p:nvPr/>
        </p:nvSpPr>
        <p:spPr>
          <a:xfrm>
            <a:off x="2218870" y="3746595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FC5B4E13-A7B3-459D-90C6-5050C143D8D2}"/>
              </a:ext>
            </a:extLst>
          </p:cNvPr>
          <p:cNvSpPr/>
          <p:nvPr/>
        </p:nvSpPr>
        <p:spPr>
          <a:xfrm>
            <a:off x="3855256" y="4036111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EB57646B-0254-4679-BA63-86DD23332218}"/>
              </a:ext>
            </a:extLst>
          </p:cNvPr>
          <p:cNvSpPr/>
          <p:nvPr/>
        </p:nvSpPr>
        <p:spPr>
          <a:xfrm>
            <a:off x="6676008" y="4049866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73421760-E87C-4CA1-BAC4-7D662930B82D}"/>
              </a:ext>
            </a:extLst>
          </p:cNvPr>
          <p:cNvSpPr/>
          <p:nvPr/>
        </p:nvSpPr>
        <p:spPr>
          <a:xfrm>
            <a:off x="4984198" y="3992728"/>
            <a:ext cx="1198398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NFS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1FD39B-9169-4786-80F8-6B4B637967A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537502" y="3517791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68F25C-CC2C-4810-823C-98A7C6814201}"/>
              </a:ext>
            </a:extLst>
          </p:cNvPr>
          <p:cNvCxnSpPr>
            <a:cxnSpLocks/>
          </p:cNvCxnSpPr>
          <p:nvPr/>
        </p:nvCxnSpPr>
        <p:spPr>
          <a:xfrm>
            <a:off x="4163015" y="3810460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CA2E3F-084E-4FBF-BA61-789AE2E11B76}"/>
              </a:ext>
            </a:extLst>
          </p:cNvPr>
          <p:cNvCxnSpPr>
            <a:cxnSpLocks/>
          </p:cNvCxnSpPr>
          <p:nvPr/>
        </p:nvCxnSpPr>
        <p:spPr>
          <a:xfrm>
            <a:off x="5096302" y="3746595"/>
            <a:ext cx="0" cy="2632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9E71039-2FAB-4D42-8573-268C92837282}"/>
              </a:ext>
            </a:extLst>
          </p:cNvPr>
          <p:cNvCxnSpPr>
            <a:cxnSpLocks/>
          </p:cNvCxnSpPr>
          <p:nvPr/>
        </p:nvCxnSpPr>
        <p:spPr>
          <a:xfrm>
            <a:off x="6005960" y="3707703"/>
            <a:ext cx="0" cy="3021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0F1FED-E5B4-4FB4-B1EC-B40337D31475}"/>
              </a:ext>
            </a:extLst>
          </p:cNvPr>
          <p:cNvCxnSpPr>
            <a:cxnSpLocks/>
          </p:cNvCxnSpPr>
          <p:nvPr/>
        </p:nvCxnSpPr>
        <p:spPr>
          <a:xfrm>
            <a:off x="7010614" y="3856245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ylinder 67">
            <a:extLst>
              <a:ext uri="{FF2B5EF4-FFF2-40B4-BE49-F238E27FC236}">
                <a16:creationId xmlns:a16="http://schemas.microsoft.com/office/drawing/2014/main" id="{5EE51A3E-CA4C-45B4-850D-8E88E0D62A60}"/>
              </a:ext>
            </a:extLst>
          </p:cNvPr>
          <p:cNvSpPr/>
          <p:nvPr/>
        </p:nvSpPr>
        <p:spPr>
          <a:xfrm>
            <a:off x="5235937" y="1636548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54C2D0-1321-4EE5-8812-FFEA7DC91C10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4963483" y="1782883"/>
            <a:ext cx="27245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Female Profile">
            <a:extLst>
              <a:ext uri="{FF2B5EF4-FFF2-40B4-BE49-F238E27FC236}">
                <a16:creationId xmlns:a16="http://schemas.microsoft.com/office/drawing/2014/main" id="{E6E9A46D-2F0B-4ABB-821F-7F60B8F1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0" y="2608674"/>
            <a:ext cx="914400" cy="914400"/>
          </a:xfrm>
          <a:prstGeom prst="rect">
            <a:avLst/>
          </a:prstGeom>
        </p:spPr>
      </p:pic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D4691643-3B7F-4406-A7CA-E80D5A87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37" y="5322948"/>
            <a:ext cx="8187601" cy="1046102"/>
          </a:xfrm>
        </p:spPr>
        <p:txBody>
          <a:bodyPr/>
          <a:lstStyle/>
          <a:p>
            <a:r>
              <a:rPr lang="en-US" sz="1600" dirty="0"/>
              <a:t>Local storage : 300 </a:t>
            </a:r>
            <a:r>
              <a:rPr lang="en-US" sz="1600" dirty="0" err="1"/>
              <a:t>gb</a:t>
            </a:r>
            <a:endParaRPr lang="en-US" sz="1600" dirty="0"/>
          </a:p>
          <a:p>
            <a:r>
              <a:rPr lang="en-US" sz="1600" dirty="0"/>
              <a:t>NFS storage : Registry and Persistent Volumes</a:t>
            </a:r>
          </a:p>
          <a:p>
            <a:r>
              <a:rPr lang="en-US" sz="1600" dirty="0"/>
              <a:t>Bastion node used for all install activities. Can also be used to stage all software rpms</a:t>
            </a:r>
          </a:p>
          <a:p>
            <a:r>
              <a:rPr lang="en-US" sz="1600" dirty="0"/>
              <a:t>NFS Server can be running on Master3 </a:t>
            </a:r>
          </a:p>
          <a:p>
            <a:endParaRPr lang="en-US" sz="16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8F73810-63EB-43F4-9046-9744EEAA7B4F}"/>
              </a:ext>
            </a:extLst>
          </p:cNvPr>
          <p:cNvCxnSpPr>
            <a:cxnSpLocks/>
            <a:stCxn id="82" idx="3"/>
            <a:endCxn id="17" idx="1"/>
          </p:cNvCxnSpPr>
          <p:nvPr/>
        </p:nvCxnSpPr>
        <p:spPr>
          <a:xfrm>
            <a:off x="1149178" y="3085515"/>
            <a:ext cx="82618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5DFB649-14D6-49D3-97AB-353F5BEA1F43}"/>
              </a:ext>
            </a:extLst>
          </p:cNvPr>
          <p:cNvSpPr/>
          <p:nvPr/>
        </p:nvSpPr>
        <p:spPr>
          <a:xfrm>
            <a:off x="164649" y="2563140"/>
            <a:ext cx="984529" cy="10447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F361D6-31A0-4669-9AF3-2B64887740EE}"/>
              </a:ext>
            </a:extLst>
          </p:cNvPr>
          <p:cNvSpPr txBox="1"/>
          <p:nvPr/>
        </p:nvSpPr>
        <p:spPr>
          <a:xfrm>
            <a:off x="158581" y="3626611"/>
            <a:ext cx="109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Users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AC2C747-CBDD-4E3F-ABFB-3C6A63B82B28}"/>
              </a:ext>
            </a:extLst>
          </p:cNvPr>
          <p:cNvSpPr/>
          <p:nvPr/>
        </p:nvSpPr>
        <p:spPr>
          <a:xfrm>
            <a:off x="5191425" y="4560802"/>
            <a:ext cx="783943" cy="35228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2F42E0-8687-40F4-B43B-A53309E9B6A5}"/>
              </a:ext>
            </a:extLst>
          </p:cNvPr>
          <p:cNvSpPr txBox="1"/>
          <p:nvPr/>
        </p:nvSpPr>
        <p:spPr>
          <a:xfrm>
            <a:off x="4490316" y="4577739"/>
            <a:ext cx="218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NFS Server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95137EF-9989-4733-8CCB-694833F9A58F}"/>
              </a:ext>
            </a:extLst>
          </p:cNvPr>
          <p:cNvCxnSpPr>
            <a:cxnSpLocks/>
            <a:stCxn id="88" idx="0"/>
            <a:endCxn id="56" idx="3"/>
          </p:cNvCxnSpPr>
          <p:nvPr/>
        </p:nvCxnSpPr>
        <p:spPr>
          <a:xfrm flipV="1">
            <a:off x="5583162" y="4285397"/>
            <a:ext cx="235" cy="2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3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284085" y="931332"/>
            <a:ext cx="8319542" cy="6604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Suggested Deployment Summary for minimum instance with NFS storage (minimum , no DV, db2wh)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76C61-90DA-4AC6-96DC-CEA8D04A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9" y="1728266"/>
            <a:ext cx="8578501" cy="3401467"/>
          </a:xfrm>
          <a:prstGeom prst="rect">
            <a:avLst/>
          </a:prstGeom>
        </p:spPr>
      </p:pic>
      <p:sp>
        <p:nvSpPr>
          <p:cNvPr id="8" name="Content Placeholder 77">
            <a:extLst>
              <a:ext uri="{FF2B5EF4-FFF2-40B4-BE49-F238E27FC236}">
                <a16:creationId xmlns:a16="http://schemas.microsoft.com/office/drawing/2014/main" id="{5C739180-924A-49F6-A265-1B323E1C2DDE}"/>
              </a:ext>
            </a:extLst>
          </p:cNvPr>
          <p:cNvSpPr txBox="1">
            <a:spLocks/>
          </p:cNvSpPr>
          <p:nvPr/>
        </p:nvSpPr>
        <p:spPr bwMode="auto">
          <a:xfrm>
            <a:off x="621437" y="5322948"/>
            <a:ext cx="8187601" cy="104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rgbClr val="00000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515938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ymbol" pitchFamily="18" charset="2"/>
              <a:buChar char="-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80486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30338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19263" indent="-79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8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1764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6336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0908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548063" indent="-79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kern="0"/>
              <a:t>Local storage : 300 gb  for root, /tmp and /var/local/docker</a:t>
            </a:r>
          </a:p>
          <a:p>
            <a:r>
              <a:rPr lang="en-US" sz="1600" kern="0"/>
              <a:t>NFS storage : For Registry </a:t>
            </a:r>
          </a:p>
          <a:p>
            <a:r>
              <a:rPr lang="en-US" sz="1600" kern="0"/>
              <a:t>Portworx storage for Persistent Volumes. Add 1 additional 700 gb disk per worker node </a:t>
            </a:r>
          </a:p>
          <a:p>
            <a:r>
              <a:rPr lang="en-US" sz="1600" kern="0"/>
              <a:t>Bastion node used for all install activities. Can also be used to stage all software rpms</a:t>
            </a:r>
          </a:p>
          <a:p>
            <a:r>
              <a:rPr lang="en-US" sz="1600" kern="0"/>
              <a:t>NFS Server can be running on Master3 </a:t>
            </a:r>
          </a:p>
          <a:p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212750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671A-2824-466C-93DF-C50F6D85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1" y="646991"/>
            <a:ext cx="8545512" cy="551494"/>
          </a:xfrm>
        </p:spPr>
        <p:txBody>
          <a:bodyPr/>
          <a:lstStyle/>
          <a:p>
            <a:r>
              <a:rPr lang="en-US" dirty="0"/>
              <a:t>Installation setup with NFS and </a:t>
            </a:r>
            <a:r>
              <a:rPr lang="en-US" dirty="0" err="1"/>
              <a:t>Portworx</a:t>
            </a:r>
            <a:r>
              <a:rPr lang="en-US" dirty="0"/>
              <a:t> 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045C9F-EBA1-408A-8A33-527BE8A6025F}"/>
              </a:ext>
            </a:extLst>
          </p:cNvPr>
          <p:cNvSpPr/>
          <p:nvPr/>
        </p:nvSpPr>
        <p:spPr>
          <a:xfrm>
            <a:off x="1557331" y="1494059"/>
            <a:ext cx="6743290" cy="353957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E2E728-586A-4DE6-B31C-D8425C89ECFB}"/>
              </a:ext>
            </a:extLst>
          </p:cNvPr>
          <p:cNvSpPr/>
          <p:nvPr/>
        </p:nvSpPr>
        <p:spPr>
          <a:xfrm>
            <a:off x="4163015" y="1547613"/>
            <a:ext cx="800467" cy="49239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F61DC-D8E6-4B62-B889-1A564BF9D3E5}"/>
              </a:ext>
            </a:extLst>
          </p:cNvPr>
          <p:cNvSpPr txBox="1"/>
          <p:nvPr/>
        </p:nvSpPr>
        <p:spPr>
          <a:xfrm>
            <a:off x="4017817" y="3109329"/>
            <a:ext cx="106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D38CDC-5920-4404-9439-BB33F45E9C33}"/>
              </a:ext>
            </a:extLst>
          </p:cNvPr>
          <p:cNvSpPr/>
          <p:nvPr/>
        </p:nvSpPr>
        <p:spPr>
          <a:xfrm>
            <a:off x="1973031" y="2615575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97268-8244-4BB0-ACB7-6B0FF200BF55}"/>
              </a:ext>
            </a:extLst>
          </p:cNvPr>
          <p:cNvSpPr txBox="1"/>
          <p:nvPr/>
        </p:nvSpPr>
        <p:spPr>
          <a:xfrm>
            <a:off x="4100799" y="1656028"/>
            <a:ext cx="985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Bastion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C5A46-EC0D-4E22-8F7E-5F756E642FCB}"/>
              </a:ext>
            </a:extLst>
          </p:cNvPr>
          <p:cNvSpPr txBox="1"/>
          <p:nvPr/>
        </p:nvSpPr>
        <p:spPr>
          <a:xfrm>
            <a:off x="1975362" y="2793128"/>
            <a:ext cx="1091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Load Balancer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CA7E3-7EAE-409B-B9F4-66E3B04378C6}"/>
              </a:ext>
            </a:extLst>
          </p:cNvPr>
          <p:cNvSpPr/>
          <p:nvPr/>
        </p:nvSpPr>
        <p:spPr>
          <a:xfrm>
            <a:off x="3702856" y="26147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0273C5-7A0B-4F6D-9615-F26DBD57E0FB}"/>
              </a:ext>
            </a:extLst>
          </p:cNvPr>
          <p:cNvSpPr/>
          <p:nvPr/>
        </p:nvSpPr>
        <p:spPr>
          <a:xfrm>
            <a:off x="3855256" y="27671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A5CBEC-A661-449F-A8A3-2A21D0F0467F}"/>
              </a:ext>
            </a:extLst>
          </p:cNvPr>
          <p:cNvSpPr/>
          <p:nvPr/>
        </p:nvSpPr>
        <p:spPr>
          <a:xfrm>
            <a:off x="4007656" y="2919566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0FFF6-0B66-4BEF-B617-C85D514F79D7}"/>
              </a:ext>
            </a:extLst>
          </p:cNvPr>
          <p:cNvSpPr txBox="1"/>
          <p:nvPr/>
        </p:nvSpPr>
        <p:spPr>
          <a:xfrm>
            <a:off x="6052442" y="3147650"/>
            <a:ext cx="106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73C9E7-8D3C-4253-BE99-518CC6E36E50}"/>
              </a:ext>
            </a:extLst>
          </p:cNvPr>
          <p:cNvSpPr/>
          <p:nvPr/>
        </p:nvSpPr>
        <p:spPr>
          <a:xfrm>
            <a:off x="5737481" y="26530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C8E9D7A-C499-41DE-8A01-CFCCCF7DCF3A}"/>
              </a:ext>
            </a:extLst>
          </p:cNvPr>
          <p:cNvSpPr/>
          <p:nvPr/>
        </p:nvSpPr>
        <p:spPr>
          <a:xfrm>
            <a:off x="5889881" y="28054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634B5E-3EE0-45B8-81CD-3A526162FED7}"/>
              </a:ext>
            </a:extLst>
          </p:cNvPr>
          <p:cNvSpPr/>
          <p:nvPr/>
        </p:nvSpPr>
        <p:spPr>
          <a:xfrm>
            <a:off x="6042281" y="2957887"/>
            <a:ext cx="1128942" cy="90221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0700E4-8337-43A8-AC66-845286CDBCA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3101973" y="3065874"/>
            <a:ext cx="600883" cy="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7B7D39-8168-415E-8CB2-76638027BDDE}"/>
              </a:ext>
            </a:extLst>
          </p:cNvPr>
          <p:cNvCxnSpPr>
            <a:cxnSpLocks/>
          </p:cNvCxnSpPr>
          <p:nvPr/>
        </p:nvCxnSpPr>
        <p:spPr>
          <a:xfrm flipV="1">
            <a:off x="5116348" y="3293995"/>
            <a:ext cx="600883" cy="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48E369-0858-4E71-8F8D-6012C6293BB8}"/>
              </a:ext>
            </a:extLst>
          </p:cNvPr>
          <p:cNvCxnSpPr>
            <a:cxnSpLocks/>
          </p:cNvCxnSpPr>
          <p:nvPr/>
        </p:nvCxnSpPr>
        <p:spPr>
          <a:xfrm flipV="1">
            <a:off x="2420277" y="2229545"/>
            <a:ext cx="4470719" cy="10643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661D2C0-819D-4DB2-9CA8-B9B90C16C658}"/>
              </a:ext>
            </a:extLst>
          </p:cNvPr>
          <p:cNvCxnSpPr>
            <a:stCxn id="7" idx="2"/>
          </p:cNvCxnSpPr>
          <p:nvPr/>
        </p:nvCxnSpPr>
        <p:spPr>
          <a:xfrm>
            <a:off x="4563249" y="2040005"/>
            <a:ext cx="8878" cy="200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FE8C3C-9A65-4311-AFDB-AE88B2EA512B}"/>
              </a:ext>
            </a:extLst>
          </p:cNvPr>
          <p:cNvCxnSpPr>
            <a:stCxn id="22" idx="0"/>
          </p:cNvCxnSpPr>
          <p:nvPr/>
        </p:nvCxnSpPr>
        <p:spPr>
          <a:xfrm flipV="1">
            <a:off x="6301952" y="2249745"/>
            <a:ext cx="0" cy="403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B43024-C79B-46D4-A174-119EAF141BFD}"/>
              </a:ext>
            </a:extLst>
          </p:cNvPr>
          <p:cNvCxnSpPr>
            <a:stCxn id="18" idx="0"/>
          </p:cNvCxnSpPr>
          <p:nvPr/>
        </p:nvCxnSpPr>
        <p:spPr>
          <a:xfrm flipV="1">
            <a:off x="4267327" y="2240188"/>
            <a:ext cx="0" cy="374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DE39FC-05EE-4BD8-A019-992F45460B1C}"/>
              </a:ext>
            </a:extLst>
          </p:cNvPr>
          <p:cNvCxnSpPr>
            <a:stCxn id="15" idx="0"/>
          </p:cNvCxnSpPr>
          <p:nvPr/>
        </p:nvCxnSpPr>
        <p:spPr>
          <a:xfrm flipV="1">
            <a:off x="2537502" y="2240188"/>
            <a:ext cx="0" cy="375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ylinder 51">
            <a:extLst>
              <a:ext uri="{FF2B5EF4-FFF2-40B4-BE49-F238E27FC236}">
                <a16:creationId xmlns:a16="http://schemas.microsoft.com/office/drawing/2014/main" id="{72DF9723-7773-4261-8394-5B4D6331BE9B}"/>
              </a:ext>
            </a:extLst>
          </p:cNvPr>
          <p:cNvSpPr/>
          <p:nvPr/>
        </p:nvSpPr>
        <p:spPr>
          <a:xfrm>
            <a:off x="2218870" y="3746595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FC5B4E13-A7B3-459D-90C6-5050C143D8D2}"/>
              </a:ext>
            </a:extLst>
          </p:cNvPr>
          <p:cNvSpPr/>
          <p:nvPr/>
        </p:nvSpPr>
        <p:spPr>
          <a:xfrm>
            <a:off x="3828973" y="4033054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4" name="Cylinder 53">
            <a:extLst>
              <a:ext uri="{FF2B5EF4-FFF2-40B4-BE49-F238E27FC236}">
                <a16:creationId xmlns:a16="http://schemas.microsoft.com/office/drawing/2014/main" id="{EB57646B-0254-4679-BA63-86DD23332218}"/>
              </a:ext>
            </a:extLst>
          </p:cNvPr>
          <p:cNvSpPr/>
          <p:nvPr/>
        </p:nvSpPr>
        <p:spPr>
          <a:xfrm>
            <a:off x="6683642" y="4084013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56" name="Cylinder 55">
            <a:extLst>
              <a:ext uri="{FF2B5EF4-FFF2-40B4-BE49-F238E27FC236}">
                <a16:creationId xmlns:a16="http://schemas.microsoft.com/office/drawing/2014/main" id="{73421760-E87C-4CA1-BAC4-7D662930B82D}"/>
              </a:ext>
            </a:extLst>
          </p:cNvPr>
          <p:cNvSpPr/>
          <p:nvPr/>
        </p:nvSpPr>
        <p:spPr>
          <a:xfrm>
            <a:off x="4984198" y="3992728"/>
            <a:ext cx="1198398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NFS Registry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71FD39B-9169-4786-80F8-6B4B637967A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537502" y="3517791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68F25C-CC2C-4810-823C-98A7C6814201}"/>
              </a:ext>
            </a:extLst>
          </p:cNvPr>
          <p:cNvCxnSpPr>
            <a:cxnSpLocks/>
          </p:cNvCxnSpPr>
          <p:nvPr/>
        </p:nvCxnSpPr>
        <p:spPr>
          <a:xfrm>
            <a:off x="4163015" y="3810460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CA2E3F-084E-4FBF-BA61-789AE2E11B76}"/>
              </a:ext>
            </a:extLst>
          </p:cNvPr>
          <p:cNvCxnSpPr>
            <a:cxnSpLocks/>
          </p:cNvCxnSpPr>
          <p:nvPr/>
        </p:nvCxnSpPr>
        <p:spPr>
          <a:xfrm>
            <a:off x="5096302" y="3746595"/>
            <a:ext cx="0" cy="2632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9E71039-2FAB-4D42-8573-268C92837282}"/>
              </a:ext>
            </a:extLst>
          </p:cNvPr>
          <p:cNvCxnSpPr>
            <a:cxnSpLocks/>
          </p:cNvCxnSpPr>
          <p:nvPr/>
        </p:nvCxnSpPr>
        <p:spPr>
          <a:xfrm>
            <a:off x="6005960" y="3707703"/>
            <a:ext cx="0" cy="3021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30F1FED-E5B4-4FB4-B1EC-B40337D31475}"/>
              </a:ext>
            </a:extLst>
          </p:cNvPr>
          <p:cNvCxnSpPr>
            <a:cxnSpLocks/>
          </p:cNvCxnSpPr>
          <p:nvPr/>
        </p:nvCxnSpPr>
        <p:spPr>
          <a:xfrm>
            <a:off x="7010614" y="3856245"/>
            <a:ext cx="0" cy="2192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ylinder 67">
            <a:extLst>
              <a:ext uri="{FF2B5EF4-FFF2-40B4-BE49-F238E27FC236}">
                <a16:creationId xmlns:a16="http://schemas.microsoft.com/office/drawing/2014/main" id="{5EE51A3E-CA4C-45B4-850D-8E88E0D62A60}"/>
              </a:ext>
            </a:extLst>
          </p:cNvPr>
          <p:cNvSpPr/>
          <p:nvPr/>
        </p:nvSpPr>
        <p:spPr>
          <a:xfrm>
            <a:off x="5235937" y="1636548"/>
            <a:ext cx="653944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Local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54C2D0-1321-4EE5-8812-FFEA7DC91C10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4963483" y="1782883"/>
            <a:ext cx="27245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Female Profile">
            <a:extLst>
              <a:ext uri="{FF2B5EF4-FFF2-40B4-BE49-F238E27FC236}">
                <a16:creationId xmlns:a16="http://schemas.microsoft.com/office/drawing/2014/main" id="{E6E9A46D-2F0B-4ABB-821F-7F60B8F1B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0" y="2608674"/>
            <a:ext cx="914400" cy="914400"/>
          </a:xfrm>
          <a:prstGeom prst="rect">
            <a:avLst/>
          </a:prstGeom>
        </p:spPr>
      </p:pic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D4691643-3B7F-4406-A7CA-E80D5A87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37" y="5322948"/>
            <a:ext cx="8187601" cy="1046102"/>
          </a:xfrm>
        </p:spPr>
        <p:txBody>
          <a:bodyPr/>
          <a:lstStyle/>
          <a:p>
            <a:r>
              <a:rPr lang="en-US" sz="1600" dirty="0"/>
              <a:t>Local storage : 300 </a:t>
            </a:r>
            <a:r>
              <a:rPr lang="en-US" sz="1600" dirty="0" err="1"/>
              <a:t>gb</a:t>
            </a:r>
            <a:r>
              <a:rPr lang="en-US" sz="1600" dirty="0"/>
              <a:t>  for root, /</a:t>
            </a:r>
            <a:r>
              <a:rPr lang="en-US" sz="1600" dirty="0" err="1"/>
              <a:t>tmp</a:t>
            </a:r>
            <a:r>
              <a:rPr lang="en-US" sz="1600" dirty="0"/>
              <a:t> and /var/local/docker</a:t>
            </a:r>
          </a:p>
          <a:p>
            <a:r>
              <a:rPr lang="en-US" sz="1600" dirty="0"/>
              <a:t>NFS storage : For Registry </a:t>
            </a:r>
          </a:p>
          <a:p>
            <a:r>
              <a:rPr lang="en-US" sz="1600" dirty="0" err="1"/>
              <a:t>Portworx</a:t>
            </a:r>
            <a:r>
              <a:rPr lang="en-US" sz="1600" dirty="0"/>
              <a:t> storage for Persistent Volumes. Add 1 additional 700 </a:t>
            </a:r>
            <a:r>
              <a:rPr lang="en-US" sz="1600" dirty="0" err="1"/>
              <a:t>gb</a:t>
            </a:r>
            <a:r>
              <a:rPr lang="en-US" sz="1600" dirty="0"/>
              <a:t> disk per worker node </a:t>
            </a:r>
          </a:p>
          <a:p>
            <a:r>
              <a:rPr lang="en-US" sz="1600" dirty="0"/>
              <a:t>Bastion node used for all install activities. Can also be used to stage all software rpms</a:t>
            </a:r>
          </a:p>
          <a:p>
            <a:r>
              <a:rPr lang="en-US" sz="1600" dirty="0"/>
              <a:t>NFS Server can be running on Master3 </a:t>
            </a:r>
          </a:p>
          <a:p>
            <a:endParaRPr lang="en-US" sz="16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8F73810-63EB-43F4-9046-9744EEAA7B4F}"/>
              </a:ext>
            </a:extLst>
          </p:cNvPr>
          <p:cNvCxnSpPr>
            <a:cxnSpLocks/>
            <a:stCxn id="82" idx="3"/>
            <a:endCxn id="17" idx="1"/>
          </p:cNvCxnSpPr>
          <p:nvPr/>
        </p:nvCxnSpPr>
        <p:spPr>
          <a:xfrm>
            <a:off x="1149178" y="3085515"/>
            <a:ext cx="82618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5DFB649-14D6-49D3-97AB-353F5BEA1F43}"/>
              </a:ext>
            </a:extLst>
          </p:cNvPr>
          <p:cNvSpPr/>
          <p:nvPr/>
        </p:nvSpPr>
        <p:spPr>
          <a:xfrm>
            <a:off x="164649" y="2563140"/>
            <a:ext cx="984529" cy="10447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F361D6-31A0-4669-9AF3-2B64887740EE}"/>
              </a:ext>
            </a:extLst>
          </p:cNvPr>
          <p:cNvSpPr txBox="1"/>
          <p:nvPr/>
        </p:nvSpPr>
        <p:spPr>
          <a:xfrm>
            <a:off x="158581" y="3626611"/>
            <a:ext cx="109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Users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AC2C747-CBDD-4E3F-ABFB-3C6A63B82B28}"/>
              </a:ext>
            </a:extLst>
          </p:cNvPr>
          <p:cNvSpPr/>
          <p:nvPr/>
        </p:nvSpPr>
        <p:spPr>
          <a:xfrm>
            <a:off x="5191425" y="4560802"/>
            <a:ext cx="783943" cy="35228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2F42E0-8687-40F4-B43B-A53309E9B6A5}"/>
              </a:ext>
            </a:extLst>
          </p:cNvPr>
          <p:cNvSpPr txBox="1"/>
          <p:nvPr/>
        </p:nvSpPr>
        <p:spPr>
          <a:xfrm>
            <a:off x="4490316" y="4577739"/>
            <a:ext cx="218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NFS Server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95137EF-9989-4733-8CCB-694833F9A58F}"/>
              </a:ext>
            </a:extLst>
          </p:cNvPr>
          <p:cNvCxnSpPr>
            <a:cxnSpLocks/>
            <a:stCxn id="88" idx="0"/>
            <a:endCxn id="56" idx="3"/>
          </p:cNvCxnSpPr>
          <p:nvPr/>
        </p:nvCxnSpPr>
        <p:spPr>
          <a:xfrm flipV="1">
            <a:off x="5583162" y="4285397"/>
            <a:ext cx="235" cy="2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ylinder 41">
            <a:extLst>
              <a:ext uri="{FF2B5EF4-FFF2-40B4-BE49-F238E27FC236}">
                <a16:creationId xmlns:a16="http://schemas.microsoft.com/office/drawing/2014/main" id="{CD68A5B4-3A57-45D7-8B6F-24095FF42C0B}"/>
              </a:ext>
            </a:extLst>
          </p:cNvPr>
          <p:cNvSpPr/>
          <p:nvPr/>
        </p:nvSpPr>
        <p:spPr>
          <a:xfrm>
            <a:off x="7358445" y="3563576"/>
            <a:ext cx="781105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Portworx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id="{3282E056-20D3-40DD-AAB0-78CC6793B8CC}"/>
              </a:ext>
            </a:extLst>
          </p:cNvPr>
          <p:cNvSpPr/>
          <p:nvPr/>
        </p:nvSpPr>
        <p:spPr>
          <a:xfrm>
            <a:off x="7367298" y="3101206"/>
            <a:ext cx="781105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Portworx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id="{D8E7E9D3-3CF7-45D8-81C4-F4A21AA2F43D}"/>
              </a:ext>
            </a:extLst>
          </p:cNvPr>
          <p:cNvSpPr/>
          <p:nvPr/>
        </p:nvSpPr>
        <p:spPr>
          <a:xfrm>
            <a:off x="7349704" y="2597507"/>
            <a:ext cx="781105" cy="29266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Portworx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5D8B91-FB11-40B3-8892-32CCA132F6E2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1223" y="3709911"/>
            <a:ext cx="1872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9B5D04-6587-44AE-A2C8-FAC30E5E7A1F}"/>
              </a:ext>
            </a:extLst>
          </p:cNvPr>
          <p:cNvCxnSpPr>
            <a:cxnSpLocks/>
            <a:stCxn id="46" idx="2"/>
            <a:endCxn id="23" idx="3"/>
          </p:cNvCxnSpPr>
          <p:nvPr/>
        </p:nvCxnSpPr>
        <p:spPr>
          <a:xfrm flipH="1">
            <a:off x="7018823" y="3247541"/>
            <a:ext cx="348475" cy="90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10BB75-E402-44AC-86E6-CF18815C2138}"/>
              </a:ext>
            </a:extLst>
          </p:cNvPr>
          <p:cNvCxnSpPr>
            <a:stCxn id="48" idx="2"/>
          </p:cNvCxnSpPr>
          <p:nvPr/>
        </p:nvCxnSpPr>
        <p:spPr>
          <a:xfrm flipH="1">
            <a:off x="6857681" y="2743842"/>
            <a:ext cx="492023" cy="43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AE04D24-2A03-404C-AE77-C61AA9E497D7}"/>
              </a:ext>
            </a:extLst>
          </p:cNvPr>
          <p:cNvSpPr/>
          <p:nvPr/>
        </p:nvSpPr>
        <p:spPr>
          <a:xfrm>
            <a:off x="7302796" y="2249747"/>
            <a:ext cx="886051" cy="17154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3CE95-8675-4D07-997D-7FE63A452D70}"/>
              </a:ext>
            </a:extLst>
          </p:cNvPr>
          <p:cNvSpPr txBox="1"/>
          <p:nvPr/>
        </p:nvSpPr>
        <p:spPr>
          <a:xfrm>
            <a:off x="7392254" y="2227882"/>
            <a:ext cx="80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Persistent volumes</a:t>
            </a:r>
          </a:p>
        </p:txBody>
      </p:sp>
    </p:spTree>
    <p:extLst>
      <p:ext uri="{BB962C8B-B14F-4D97-AF65-F5344CB8AC3E}">
        <p14:creationId xmlns:p14="http://schemas.microsoft.com/office/powerpoint/2010/main" val="13622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>
          <a:xfrm>
            <a:off x="284085" y="1092914"/>
            <a:ext cx="8319542" cy="6604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Suggested Deployment Architecture for with </a:t>
            </a:r>
            <a:r>
              <a:rPr lang="en-US" sz="2000" kern="1200" dirty="0" err="1">
                <a:solidFill>
                  <a:srgbClr val="2226DE"/>
                </a:solidFill>
                <a:latin typeface="Arial" pitchFamily="34" charset="0"/>
                <a:cs typeface="+mn-cs"/>
              </a:rPr>
              <a:t>Portworx</a:t>
            </a:r>
            <a:r>
              <a:rPr lang="en-US" sz="2000" kern="1200" dirty="0">
                <a:solidFill>
                  <a:srgbClr val="2226DE"/>
                </a:solidFill>
                <a:latin typeface="Arial" pitchFamily="34" charset="0"/>
                <a:cs typeface="+mn-cs"/>
              </a:rPr>
              <a:t>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A00C7-F0BE-4DBC-9FEA-CD0FC5E21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5472"/>
            <a:ext cx="9144000" cy="3227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B5662-BC76-4762-95BA-DCBDC10D8A10}"/>
              </a:ext>
            </a:extLst>
          </p:cNvPr>
          <p:cNvSpPr txBox="1"/>
          <p:nvPr/>
        </p:nvSpPr>
        <p:spPr>
          <a:xfrm>
            <a:off x="284085" y="5254565"/>
            <a:ext cx="87096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/root can be split /var 250 </a:t>
            </a:r>
            <a:r>
              <a:rPr lang="en-US" sz="1400" dirty="0" err="1"/>
              <a:t>gb</a:t>
            </a:r>
            <a:r>
              <a:rPr lang="en-US" sz="1400" dirty="0"/>
              <a:t> /</a:t>
            </a:r>
            <a:r>
              <a:rPr lang="en-US" sz="1400" dirty="0" err="1"/>
              <a:t>tmp</a:t>
            </a:r>
            <a:r>
              <a:rPr lang="en-US" sz="1400" dirty="0"/>
              <a:t> 50 </a:t>
            </a:r>
            <a:r>
              <a:rPr lang="en-US" sz="1400" dirty="0" err="1"/>
              <a:t>gb</a:t>
            </a:r>
            <a:r>
              <a:rPr lang="en-US" sz="1400" dirty="0"/>
              <a:t> /root 20 </a:t>
            </a:r>
            <a:r>
              <a:rPr lang="en-US" sz="1400" dirty="0" err="1"/>
              <a:t>gb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Portworx</a:t>
            </a:r>
            <a:r>
              <a:rPr lang="en-US" sz="1400" dirty="0"/>
              <a:t> provide HA and replication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CRI-O will be container runtime used with </a:t>
            </a:r>
            <a:r>
              <a:rPr lang="en-US" sz="1400" dirty="0" err="1"/>
              <a:t>Portworx</a:t>
            </a:r>
            <a:r>
              <a:rPr lang="en-US" sz="1400" dirty="0"/>
              <a:t> storage. OpenShift will need to enable this option : https://www.ibm.com/support/producthub/icpdata/docs/content/SSQNUZ_current/cpd/plan/rhos-reqs.html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500 GB NFS is used for docker registry, can be made available from outside master/worker cluster. </a:t>
            </a:r>
          </a:p>
        </p:txBody>
      </p:sp>
    </p:spTree>
    <p:extLst>
      <p:ext uri="{BB962C8B-B14F-4D97-AF65-F5344CB8AC3E}">
        <p14:creationId xmlns:p14="http://schemas.microsoft.com/office/powerpoint/2010/main" val="2124453464"/>
      </p:ext>
    </p:extLst>
  </p:cSld>
  <p:clrMapOvr>
    <a:masterClrMapping/>
  </p:clrMapOvr>
</p:sld>
</file>

<file path=ppt/theme/theme1.xml><?xml version="1.0" encoding="utf-8"?>
<a:theme xmlns:a="http://schemas.openxmlformats.org/drawingml/2006/main" name="IBM Analytics_wht_template">
  <a:themeElements>
    <a:clrScheme name="Big_Data_&amp;_Analytics_Brand_wh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3D1F5"/>
      </a:accent1>
      <a:accent2>
        <a:srgbClr val="008ABF"/>
      </a:accent2>
      <a:accent3>
        <a:srgbClr val="FFFFFF"/>
      </a:accent3>
      <a:accent4>
        <a:srgbClr val="000000"/>
      </a:accent4>
      <a:accent5>
        <a:srgbClr val="C1E5F9"/>
      </a:accent5>
      <a:accent6>
        <a:srgbClr val="007DAD"/>
      </a:accent6>
      <a:hlink>
        <a:srgbClr val="007670"/>
      </a:hlink>
      <a:folHlink>
        <a:srgbClr val="FDB813"/>
      </a:folHlink>
    </a:clrScheme>
    <a:fontScheme name="Big_Data_&amp;_Analytics_Brand_wht_templat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ig_Data_&amp;_Analytics_Brand_wh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3D1F5"/>
        </a:accent1>
        <a:accent2>
          <a:srgbClr val="008ABF"/>
        </a:accent2>
        <a:accent3>
          <a:srgbClr val="FFFFFF"/>
        </a:accent3>
        <a:accent4>
          <a:srgbClr val="000000"/>
        </a:accent4>
        <a:accent5>
          <a:srgbClr val="C1E5F9"/>
        </a:accent5>
        <a:accent6>
          <a:srgbClr val="007DAD"/>
        </a:accent6>
        <a:hlink>
          <a:srgbClr val="007670"/>
        </a:hlink>
        <a:folHlink>
          <a:srgbClr val="FDB8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43885</TotalTime>
  <Words>1651</Words>
  <Application>Microsoft Office PowerPoint</Application>
  <PresentationFormat>On-screen Show (4:3)</PresentationFormat>
  <Paragraphs>290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Helvetica Light</vt:lpstr>
      <vt:lpstr>Helvetica Neue Medium</vt:lpstr>
      <vt:lpstr>IBM Plex Sans</vt:lpstr>
      <vt:lpstr>IBM Plex Sans Condensed Text</vt:lpstr>
      <vt:lpstr>Symbol</vt:lpstr>
      <vt:lpstr>Wingdings</vt:lpstr>
      <vt:lpstr>IBM Analytics_wht_template</vt:lpstr>
      <vt:lpstr>7_BLANK</vt:lpstr>
      <vt:lpstr>4_blk_background_2017</vt:lpstr>
      <vt:lpstr>Cloud Pak For Data Install Prep  IBM Data and AI Expert Lab</vt:lpstr>
      <vt:lpstr>PowerPoint Presentation</vt:lpstr>
      <vt:lpstr>OpenShift Components</vt:lpstr>
      <vt:lpstr>CPD Deployment Architecture</vt:lpstr>
      <vt:lpstr>Cloud Pak for Data - node topology for deployment ( one instance)</vt:lpstr>
      <vt:lpstr>Installation setup with NFS only storage</vt:lpstr>
      <vt:lpstr> Suggested Deployment Summary for minimum instance with NFS storage (minimum , no DV, db2wh)</vt:lpstr>
      <vt:lpstr>Installation setup with NFS and Portworx storage</vt:lpstr>
      <vt:lpstr> Suggested Deployment Architecture for with Portworx storage</vt:lpstr>
      <vt:lpstr>System requirement</vt:lpstr>
      <vt:lpstr>Verify these setting and send output   - 1/2</vt:lpstr>
      <vt:lpstr>Verify these setting and send output   - 2/2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 Subhead</dc:title>
  <dc:creator>amckamey</dc:creator>
  <cp:lastModifiedBy>Vishwanath Kamat</cp:lastModifiedBy>
  <cp:revision>359</cp:revision>
  <dcterms:created xsi:type="dcterms:W3CDTF">2012-06-13T19:43:57Z</dcterms:created>
  <dcterms:modified xsi:type="dcterms:W3CDTF">2020-03-19T04:46:01Z</dcterms:modified>
</cp:coreProperties>
</file>